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Poppins Light" panose="00000400000000000000" pitchFamily="2" charset="0"/>
      <p:regular r:id="rId13"/>
    </p:embeddedFont>
    <p:embeddedFont>
      <p:font typeface="Roboto Light" panose="02000000000000000000" pitchFamily="2" charset="0"/>
      <p:regular r:id="rId1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6" d="100"/>
          <a:sy n="96" d="100"/>
        </p:scale>
        <p:origin x="37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275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9191A"/>
          </a:solidFill>
          <a:ln/>
        </p:spPr>
      </p:sp>
      <p:sp>
        <p:nvSpPr>
          <p:cNvPr id="3" name="Shape 1"/>
          <p:cNvSpPr/>
          <p:nvPr/>
        </p:nvSpPr>
        <p:spPr>
          <a:xfrm>
            <a:off x="0" y="0"/>
            <a:ext cx="14630400" cy="8229600"/>
          </a:xfrm>
          <a:prstGeom prst="rect">
            <a:avLst/>
          </a:prstGeom>
          <a:solidFill>
            <a:srgbClr val="05050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t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t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tif"/></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tif"/><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tif"/></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3.png"/><Relationship Id="rId11" Type="http://schemas.openxmlformats.org/officeDocument/2006/relationships/image" Target="../media/image2.tif"/><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559487"/>
            <a:ext cx="7556421" cy="1860233"/>
          </a:xfrm>
          <a:prstGeom prst="rect">
            <a:avLst/>
          </a:prstGeom>
          <a:noFill/>
          <a:ln/>
        </p:spPr>
        <p:txBody>
          <a:bodyPr wrap="square" lIns="0" tIns="0" rIns="0" bIns="0" rtlCol="0" anchor="t"/>
          <a:lstStyle/>
          <a:p>
            <a:pPr marL="0" indent="0" algn="l">
              <a:lnSpc>
                <a:spcPts val="4850"/>
              </a:lnSpc>
              <a:buNone/>
            </a:pPr>
            <a:r>
              <a:rPr lang="en-US" sz="3900" dirty="0">
                <a:solidFill>
                  <a:srgbClr val="F2F2F3"/>
                </a:solidFill>
                <a:latin typeface="Poppins Light" pitchFamily="34" charset="0"/>
                <a:ea typeface="Poppins Light" pitchFamily="34" charset="-122"/>
                <a:cs typeface="Poppins Light" pitchFamily="34" charset="-120"/>
              </a:rPr>
              <a:t>L'Intérêt du Désembouage pour votre Installation de Chauffage</a:t>
            </a:r>
            <a:endParaRPr lang="en-US" sz="3900" dirty="0"/>
          </a:p>
        </p:txBody>
      </p:sp>
      <p:sp>
        <p:nvSpPr>
          <p:cNvPr id="4" name="Text 1"/>
          <p:cNvSpPr/>
          <p:nvPr/>
        </p:nvSpPr>
        <p:spPr>
          <a:xfrm>
            <a:off x="6280190" y="471737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Découvrez pourquoi le désembouage est essentiel pour maintenir l'efficacité de votre système de chauffage, réduire vos factures énergétiques et prolonger la durée de vie de votre installation.</a:t>
            </a:r>
            <a:endParaRPr lang="en-US" sz="1550" dirty="0"/>
          </a:p>
        </p:txBody>
      </p:sp>
      <p:pic>
        <p:nvPicPr>
          <p:cNvPr id="6" name="Image 5">
            <a:extLst>
              <a:ext uri="{FF2B5EF4-FFF2-40B4-BE49-F238E27FC236}">
                <a16:creationId xmlns:a16="http://schemas.microsoft.com/office/drawing/2014/main" id="{2FC9FAF4-EFB4-DD44-2E28-2C9427F517C8}"/>
              </a:ext>
            </a:extLst>
          </p:cNvPr>
          <p:cNvPicPr>
            <a:picLocks noChangeAspect="1"/>
          </p:cNvPicPr>
          <p:nvPr/>
        </p:nvPicPr>
        <p:blipFill>
          <a:blip r:embed="rId4"/>
          <a:stretch>
            <a:fillRect/>
          </a:stretch>
        </p:blipFill>
        <p:spPr>
          <a:xfrm>
            <a:off x="13836611" y="7400503"/>
            <a:ext cx="658121" cy="7201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8070" y="514350"/>
            <a:ext cx="11692295" cy="584359"/>
          </a:xfrm>
          <a:prstGeom prst="rect">
            <a:avLst/>
          </a:prstGeom>
          <a:noFill/>
          <a:ln/>
        </p:spPr>
        <p:txBody>
          <a:bodyPr wrap="none" lIns="0" tIns="0" rIns="0" bIns="0" rtlCol="0" anchor="t"/>
          <a:lstStyle/>
          <a:p>
            <a:pPr marL="0" indent="0" algn="l">
              <a:lnSpc>
                <a:spcPts val="4600"/>
              </a:lnSpc>
              <a:buNone/>
            </a:pPr>
            <a:r>
              <a:rPr lang="en-US" sz="3650" dirty="0">
                <a:solidFill>
                  <a:srgbClr val="F2F2F3"/>
                </a:solidFill>
                <a:latin typeface="Poppins Light" pitchFamily="34" charset="0"/>
                <a:ea typeface="Poppins Light" pitchFamily="34" charset="-122"/>
                <a:cs typeface="Poppins Light" pitchFamily="34" charset="-120"/>
              </a:rPr>
              <a:t>Les Boues : Ennemies Invisibles de votre Chauffage</a:t>
            </a:r>
            <a:endParaRPr lang="en-US" sz="3650" dirty="0"/>
          </a:p>
        </p:txBody>
      </p:sp>
      <p:sp>
        <p:nvSpPr>
          <p:cNvPr id="3" name="Text 1"/>
          <p:cNvSpPr/>
          <p:nvPr/>
        </p:nvSpPr>
        <p:spPr>
          <a:xfrm>
            <a:off x="748070" y="1547455"/>
            <a:ext cx="6339007" cy="598408"/>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Roboto Light" pitchFamily="34" charset="0"/>
                <a:ea typeface="Roboto Light" pitchFamily="34" charset="-122"/>
                <a:cs typeface="Roboto Light" pitchFamily="34" charset="-120"/>
              </a:rPr>
              <a:t>Le circuit de chauffage est constamment menacé par l'accumulation de résidus provenant de trois sources principales :</a:t>
            </a:r>
            <a:endParaRPr lang="en-US" sz="1450" dirty="0"/>
          </a:p>
        </p:txBody>
      </p:sp>
      <p:sp>
        <p:nvSpPr>
          <p:cNvPr id="4" name="Text 2"/>
          <p:cNvSpPr/>
          <p:nvPr/>
        </p:nvSpPr>
        <p:spPr>
          <a:xfrm>
            <a:off x="748070" y="2314099"/>
            <a:ext cx="6339007" cy="299204"/>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E5E0DF"/>
                </a:solidFill>
                <a:latin typeface="Roboto Light" pitchFamily="34" charset="0"/>
                <a:ea typeface="Roboto Light" pitchFamily="34" charset="-122"/>
                <a:cs typeface="Roboto Light" pitchFamily="34" charset="-120"/>
              </a:rPr>
              <a:t>La corrosion des parties métalliques qui génère des oxydes</a:t>
            </a:r>
            <a:endParaRPr lang="en-US" sz="1450" dirty="0"/>
          </a:p>
        </p:txBody>
      </p:sp>
      <p:sp>
        <p:nvSpPr>
          <p:cNvPr id="5" name="Text 3"/>
          <p:cNvSpPr/>
          <p:nvPr/>
        </p:nvSpPr>
        <p:spPr>
          <a:xfrm>
            <a:off x="748070" y="2678668"/>
            <a:ext cx="6339007" cy="299204"/>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E5E0DF"/>
                </a:solidFill>
                <a:latin typeface="Roboto Light" pitchFamily="34" charset="0"/>
                <a:ea typeface="Roboto Light" pitchFamily="34" charset="-122"/>
                <a:cs typeface="Roboto Light" pitchFamily="34" charset="-120"/>
              </a:rPr>
              <a:t>Le calcaire qui précipite et forme des dépôts solides</a:t>
            </a:r>
            <a:endParaRPr lang="en-US" sz="1450" dirty="0"/>
          </a:p>
        </p:txBody>
      </p:sp>
      <p:sp>
        <p:nvSpPr>
          <p:cNvPr id="6" name="Text 4"/>
          <p:cNvSpPr/>
          <p:nvPr/>
        </p:nvSpPr>
        <p:spPr>
          <a:xfrm>
            <a:off x="748070" y="3043237"/>
            <a:ext cx="6339007" cy="299204"/>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E5E0DF"/>
                </a:solidFill>
                <a:latin typeface="Roboto Light" pitchFamily="34" charset="0"/>
                <a:ea typeface="Roboto Light" pitchFamily="34" charset="-122"/>
                <a:cs typeface="Roboto Light" pitchFamily="34" charset="-120"/>
              </a:rPr>
              <a:t>Les micro-organismes qui prolifèrent dans l'eau stagnante</a:t>
            </a:r>
            <a:endParaRPr lang="en-US" sz="1450" dirty="0"/>
          </a:p>
        </p:txBody>
      </p:sp>
      <p:sp>
        <p:nvSpPr>
          <p:cNvPr id="7" name="Text 5"/>
          <p:cNvSpPr/>
          <p:nvPr/>
        </p:nvSpPr>
        <p:spPr>
          <a:xfrm>
            <a:off x="748070" y="3510677"/>
            <a:ext cx="6339007" cy="1196816"/>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Roboto Light" pitchFamily="34" charset="0"/>
                <a:ea typeface="Roboto Light" pitchFamily="34" charset="-122"/>
                <a:cs typeface="Roboto Light" pitchFamily="34" charset="-120"/>
              </a:rPr>
              <a:t>Ces dépôts réduisent progressivement le diamètre effectif des tuyaux et obstruent les radiateurs. Une couche de tartre de seulement 1 mm peut diminuer le rendement thermique de 5 à 10%, affectant directement l'efficacité de votre système.</a:t>
            </a:r>
            <a:endParaRPr lang="en-US" sz="1450" dirty="0"/>
          </a:p>
        </p:txBody>
      </p:sp>
      <p:pic>
        <p:nvPicPr>
          <p:cNvPr id="8" name="Image 0" descr="preencoded.png"/>
          <p:cNvPicPr>
            <a:picLocks noChangeAspect="1"/>
          </p:cNvPicPr>
          <p:nvPr/>
        </p:nvPicPr>
        <p:blipFill>
          <a:blip r:embed="rId3"/>
          <a:stretch>
            <a:fillRect/>
          </a:stretch>
        </p:blipFill>
        <p:spPr>
          <a:xfrm>
            <a:off x="7550944" y="1589603"/>
            <a:ext cx="6339007" cy="633900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594009"/>
            <a:ext cx="13042821" cy="1240155"/>
          </a:xfrm>
          <a:prstGeom prst="rect">
            <a:avLst/>
          </a:prstGeom>
          <a:noFill/>
          <a:ln/>
        </p:spPr>
        <p:txBody>
          <a:bodyPr wrap="square" lIns="0" tIns="0" rIns="0" bIns="0" rtlCol="0" anchor="t"/>
          <a:lstStyle/>
          <a:p>
            <a:pPr marL="0" indent="0" algn="l">
              <a:lnSpc>
                <a:spcPts val="4850"/>
              </a:lnSpc>
              <a:buNone/>
            </a:pPr>
            <a:r>
              <a:rPr lang="en-US" sz="3900" dirty="0">
                <a:solidFill>
                  <a:srgbClr val="F2F2F3"/>
                </a:solidFill>
                <a:latin typeface="Poppins Light" pitchFamily="34" charset="0"/>
                <a:ea typeface="Poppins Light" pitchFamily="34" charset="-122"/>
                <a:cs typeface="Poppins Light" pitchFamily="34" charset="-120"/>
              </a:rPr>
              <a:t>Conséquences Majeures des Boues sur votre Installation</a:t>
            </a:r>
            <a:endParaRPr lang="en-US" sz="3900" dirty="0"/>
          </a:p>
        </p:txBody>
      </p:sp>
      <p:sp>
        <p:nvSpPr>
          <p:cNvPr id="3" name="Shape 1"/>
          <p:cNvSpPr/>
          <p:nvPr/>
        </p:nvSpPr>
        <p:spPr>
          <a:xfrm>
            <a:off x="793790" y="3230999"/>
            <a:ext cx="4215289" cy="3404592"/>
          </a:xfrm>
          <a:prstGeom prst="roundRect">
            <a:avLst>
              <a:gd name="adj" fmla="val 2448"/>
            </a:avLst>
          </a:prstGeom>
          <a:solidFill>
            <a:srgbClr val="050505"/>
          </a:solidFill>
          <a:ln w="22860">
            <a:solidFill>
              <a:srgbClr val="56565B"/>
            </a:solidFill>
            <a:prstDash val="solid"/>
          </a:ln>
        </p:spPr>
      </p:sp>
      <p:sp>
        <p:nvSpPr>
          <p:cNvPr id="4" name="Shape 2"/>
          <p:cNvSpPr/>
          <p:nvPr/>
        </p:nvSpPr>
        <p:spPr>
          <a:xfrm>
            <a:off x="793790" y="3230999"/>
            <a:ext cx="45720" cy="3404592"/>
          </a:xfrm>
          <a:prstGeom prst="roundRect">
            <a:avLst>
              <a:gd name="adj" fmla="val 182326"/>
            </a:avLst>
          </a:prstGeom>
          <a:solidFill>
            <a:srgbClr val="F2F2F3"/>
          </a:solidFill>
          <a:ln/>
        </p:spPr>
      </p:sp>
      <p:sp>
        <p:nvSpPr>
          <p:cNvPr id="5" name="Text 3"/>
          <p:cNvSpPr/>
          <p:nvPr/>
        </p:nvSpPr>
        <p:spPr>
          <a:xfrm>
            <a:off x="1060728" y="3452217"/>
            <a:ext cx="3727133" cy="620316"/>
          </a:xfrm>
          <a:prstGeom prst="rect">
            <a:avLst/>
          </a:prstGeom>
          <a:noFill/>
          <a:ln/>
        </p:spPr>
        <p:txBody>
          <a:bodyPr wrap="squar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Surconsommation Énergétique</a:t>
            </a:r>
            <a:endParaRPr lang="en-US" sz="1950" dirty="0"/>
          </a:p>
        </p:txBody>
      </p:sp>
      <p:sp>
        <p:nvSpPr>
          <p:cNvPr id="6" name="Text 4"/>
          <p:cNvSpPr/>
          <p:nvPr/>
        </p:nvSpPr>
        <p:spPr>
          <a:xfrm>
            <a:off x="1060728" y="4191595"/>
            <a:ext cx="3727133" cy="2222778"/>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Selon l'ADEME (Agence de l'Environnement et de la Maîtrise de l'Énergie), une installation embouée peut entraîner jusqu'à 15% de surconsommation énergétique. Votre chaudière doit travailler plus intensément pour compenser la mauvaise circulation de l'eau.</a:t>
            </a:r>
            <a:endParaRPr lang="en-US" sz="1550" dirty="0"/>
          </a:p>
        </p:txBody>
      </p:sp>
      <p:sp>
        <p:nvSpPr>
          <p:cNvPr id="7" name="Shape 5"/>
          <p:cNvSpPr/>
          <p:nvPr/>
        </p:nvSpPr>
        <p:spPr>
          <a:xfrm>
            <a:off x="5207437" y="3230999"/>
            <a:ext cx="4215408" cy="3404592"/>
          </a:xfrm>
          <a:prstGeom prst="roundRect">
            <a:avLst>
              <a:gd name="adj" fmla="val 2448"/>
            </a:avLst>
          </a:prstGeom>
          <a:solidFill>
            <a:srgbClr val="050505"/>
          </a:solidFill>
          <a:ln w="22860">
            <a:solidFill>
              <a:srgbClr val="56565B"/>
            </a:solidFill>
            <a:prstDash val="solid"/>
          </a:ln>
        </p:spPr>
      </p:sp>
      <p:sp>
        <p:nvSpPr>
          <p:cNvPr id="8" name="Shape 6"/>
          <p:cNvSpPr/>
          <p:nvPr/>
        </p:nvSpPr>
        <p:spPr>
          <a:xfrm>
            <a:off x="5207437" y="3230999"/>
            <a:ext cx="45720" cy="3404592"/>
          </a:xfrm>
          <a:prstGeom prst="roundRect">
            <a:avLst>
              <a:gd name="adj" fmla="val 182326"/>
            </a:avLst>
          </a:prstGeom>
          <a:solidFill>
            <a:srgbClr val="F2F2F3"/>
          </a:solidFill>
          <a:ln/>
        </p:spPr>
      </p:sp>
      <p:sp>
        <p:nvSpPr>
          <p:cNvPr id="9" name="Text 7"/>
          <p:cNvSpPr/>
          <p:nvPr/>
        </p:nvSpPr>
        <p:spPr>
          <a:xfrm>
            <a:off x="5474375" y="345221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Usure Prématurée</a:t>
            </a:r>
            <a:endParaRPr lang="en-US" sz="1950" dirty="0"/>
          </a:p>
        </p:txBody>
      </p:sp>
      <p:sp>
        <p:nvSpPr>
          <p:cNvPr id="10" name="Text 8"/>
          <p:cNvSpPr/>
          <p:nvPr/>
        </p:nvSpPr>
        <p:spPr>
          <a:xfrm>
            <a:off x="5474375" y="3881438"/>
            <a:ext cx="3727252" cy="1905238"/>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Les composants vitaux comme le corps de chauffe et le circulateur subissent une usure accélérée due aux particules abrasives en circulation. Cela réduit considérablement la durée de vie de votre équipement coûteux.</a:t>
            </a:r>
            <a:endParaRPr lang="en-US" sz="1550" dirty="0"/>
          </a:p>
        </p:txBody>
      </p:sp>
      <p:sp>
        <p:nvSpPr>
          <p:cNvPr id="11" name="Shape 9"/>
          <p:cNvSpPr/>
          <p:nvPr/>
        </p:nvSpPr>
        <p:spPr>
          <a:xfrm>
            <a:off x="9621203" y="3230999"/>
            <a:ext cx="4215289" cy="3404592"/>
          </a:xfrm>
          <a:prstGeom prst="roundRect">
            <a:avLst>
              <a:gd name="adj" fmla="val 2448"/>
            </a:avLst>
          </a:prstGeom>
          <a:solidFill>
            <a:srgbClr val="050505"/>
          </a:solidFill>
          <a:ln w="22860">
            <a:solidFill>
              <a:srgbClr val="56565B"/>
            </a:solidFill>
            <a:prstDash val="solid"/>
          </a:ln>
        </p:spPr>
      </p:sp>
      <p:sp>
        <p:nvSpPr>
          <p:cNvPr id="12" name="Shape 10"/>
          <p:cNvSpPr/>
          <p:nvPr/>
        </p:nvSpPr>
        <p:spPr>
          <a:xfrm>
            <a:off x="9621203" y="3230999"/>
            <a:ext cx="45720" cy="3404592"/>
          </a:xfrm>
          <a:prstGeom prst="roundRect">
            <a:avLst>
              <a:gd name="adj" fmla="val 182326"/>
            </a:avLst>
          </a:prstGeom>
          <a:solidFill>
            <a:srgbClr val="F2F2F3"/>
          </a:solidFill>
          <a:ln/>
        </p:spPr>
      </p:sp>
      <p:sp>
        <p:nvSpPr>
          <p:cNvPr id="13" name="Text 11"/>
          <p:cNvSpPr/>
          <p:nvPr/>
        </p:nvSpPr>
        <p:spPr>
          <a:xfrm>
            <a:off x="9888141" y="345221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Risques de Pannes</a:t>
            </a:r>
            <a:endParaRPr lang="en-US" sz="1950" dirty="0"/>
          </a:p>
        </p:txBody>
      </p:sp>
      <p:sp>
        <p:nvSpPr>
          <p:cNvPr id="14" name="Text 12"/>
          <p:cNvSpPr/>
          <p:nvPr/>
        </p:nvSpPr>
        <p:spPr>
          <a:xfrm>
            <a:off x="9888141" y="3881438"/>
            <a:ext cx="3727133" cy="1905238"/>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Les boues peuvent provoquer des dysfonctionnements graves, souvent non couverts par la garantie constructeur car considérés comme résultant d'un défaut d'entretien. Les réparations peuvent s'avérer très coûteuses.</a:t>
            </a:r>
            <a:endParaRPr lang="en-US" sz="1550" dirty="0"/>
          </a:p>
        </p:txBody>
      </p:sp>
      <p:pic>
        <p:nvPicPr>
          <p:cNvPr id="16" name="Image 15">
            <a:extLst>
              <a:ext uri="{FF2B5EF4-FFF2-40B4-BE49-F238E27FC236}">
                <a16:creationId xmlns:a16="http://schemas.microsoft.com/office/drawing/2014/main" id="{4FE3EEE3-4B57-EED5-191A-65F7F6874561}"/>
              </a:ext>
            </a:extLst>
          </p:cNvPr>
          <p:cNvPicPr>
            <a:picLocks noChangeAspect="1"/>
          </p:cNvPicPr>
          <p:nvPr/>
        </p:nvPicPr>
        <p:blipFill>
          <a:blip r:embed="rId3"/>
          <a:stretch>
            <a:fillRect/>
          </a:stretch>
        </p:blipFill>
        <p:spPr>
          <a:xfrm rot="10800000" flipV="1">
            <a:off x="13836491" y="7386566"/>
            <a:ext cx="685376" cy="7499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48070" y="514350"/>
            <a:ext cx="7763351" cy="584359"/>
          </a:xfrm>
          <a:prstGeom prst="rect">
            <a:avLst/>
          </a:prstGeom>
          <a:noFill/>
          <a:ln/>
        </p:spPr>
        <p:txBody>
          <a:bodyPr wrap="none" lIns="0" tIns="0" rIns="0" bIns="0" rtlCol="0" anchor="t"/>
          <a:lstStyle/>
          <a:p>
            <a:pPr marL="0" indent="0" algn="l">
              <a:lnSpc>
                <a:spcPts val="4600"/>
              </a:lnSpc>
              <a:buNone/>
            </a:pPr>
            <a:r>
              <a:rPr lang="en-US" sz="3650" dirty="0">
                <a:solidFill>
                  <a:srgbClr val="F2F2F3"/>
                </a:solidFill>
                <a:latin typeface="Poppins Light" pitchFamily="34" charset="0"/>
                <a:ea typeface="Poppins Light" pitchFamily="34" charset="-122"/>
                <a:cs typeface="Poppins Light" pitchFamily="34" charset="-120"/>
              </a:rPr>
              <a:t>Qu'est-ce que le Désembouage ?</a:t>
            </a:r>
            <a:endParaRPr lang="en-US" sz="3650" dirty="0"/>
          </a:p>
        </p:txBody>
      </p:sp>
      <p:sp>
        <p:nvSpPr>
          <p:cNvPr id="3" name="Text 1"/>
          <p:cNvSpPr/>
          <p:nvPr/>
        </p:nvSpPr>
        <p:spPr>
          <a:xfrm>
            <a:off x="748070" y="1547455"/>
            <a:ext cx="6339007" cy="897612"/>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Roboto Light" pitchFamily="34" charset="0"/>
                <a:ea typeface="Roboto Light" pitchFamily="34" charset="-122"/>
                <a:cs typeface="Roboto Light" pitchFamily="34" charset="-120"/>
              </a:rPr>
              <a:t>Le désembouage est une opération technique qui consiste à nettoyer en profondeur l'ensemble du circuit de chauffage pour éliminer les accumulations de boues et de dépôts indésirables.</a:t>
            </a:r>
            <a:endParaRPr lang="en-US" sz="1450" dirty="0"/>
          </a:p>
        </p:txBody>
      </p:sp>
      <p:sp>
        <p:nvSpPr>
          <p:cNvPr id="4" name="Text 2"/>
          <p:cNvSpPr/>
          <p:nvPr/>
        </p:nvSpPr>
        <p:spPr>
          <a:xfrm>
            <a:off x="748070" y="2613303"/>
            <a:ext cx="6339007" cy="299204"/>
          </a:xfrm>
          <a:prstGeom prst="rect">
            <a:avLst/>
          </a:prstGeom>
          <a:noFill/>
          <a:ln/>
        </p:spPr>
        <p:txBody>
          <a:bodyPr wrap="none" lIns="0" tIns="0" rIns="0" bIns="0" rtlCol="0" anchor="t"/>
          <a:lstStyle/>
          <a:p>
            <a:pPr marL="0" indent="0" algn="l">
              <a:lnSpc>
                <a:spcPts val="2350"/>
              </a:lnSpc>
              <a:buNone/>
            </a:pPr>
            <a:r>
              <a:rPr lang="en-US" sz="1450" dirty="0">
                <a:solidFill>
                  <a:srgbClr val="E5E0DF"/>
                </a:solidFill>
                <a:latin typeface="Roboto Light" pitchFamily="34" charset="0"/>
                <a:ea typeface="Roboto Light" pitchFamily="34" charset="-122"/>
                <a:cs typeface="Roboto Light" pitchFamily="34" charset="-120"/>
              </a:rPr>
              <a:t>Deux techniques principales sont employées par les professionnels :</a:t>
            </a:r>
            <a:endParaRPr lang="en-US" sz="1450" dirty="0"/>
          </a:p>
        </p:txBody>
      </p:sp>
      <p:sp>
        <p:nvSpPr>
          <p:cNvPr id="5" name="Text 3"/>
          <p:cNvSpPr/>
          <p:nvPr/>
        </p:nvSpPr>
        <p:spPr>
          <a:xfrm>
            <a:off x="748070" y="3080742"/>
            <a:ext cx="6339007" cy="598408"/>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E5E0DF"/>
                </a:solidFill>
                <a:latin typeface="Roboto Light" pitchFamily="34" charset="0"/>
                <a:ea typeface="Roboto Light" pitchFamily="34" charset="-122"/>
                <a:cs typeface="Roboto Light" pitchFamily="34" charset="-120"/>
              </a:rPr>
              <a:t>Le nettoyage chimique par injection de produits désembouants spécifiques</a:t>
            </a:r>
            <a:endParaRPr lang="en-US" sz="1450" dirty="0"/>
          </a:p>
        </p:txBody>
      </p:sp>
      <p:sp>
        <p:nvSpPr>
          <p:cNvPr id="6" name="Text 4"/>
          <p:cNvSpPr/>
          <p:nvPr/>
        </p:nvSpPr>
        <p:spPr>
          <a:xfrm>
            <a:off x="748070" y="3744516"/>
            <a:ext cx="6339007" cy="598408"/>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E5E0DF"/>
                </a:solidFill>
                <a:latin typeface="Roboto Light" pitchFamily="34" charset="0"/>
                <a:ea typeface="Roboto Light" pitchFamily="34" charset="-122"/>
                <a:cs typeface="Roboto Light" pitchFamily="34" charset="-120"/>
              </a:rPr>
              <a:t>Le nettoyage hydrodynamique utilisant la pression d'eau pour décoller les dépôts</a:t>
            </a:r>
            <a:endParaRPr lang="en-US" sz="1450" dirty="0"/>
          </a:p>
        </p:txBody>
      </p:sp>
      <p:sp>
        <p:nvSpPr>
          <p:cNvPr id="7" name="Text 5"/>
          <p:cNvSpPr/>
          <p:nvPr/>
        </p:nvSpPr>
        <p:spPr>
          <a:xfrm>
            <a:off x="748070" y="4511159"/>
            <a:ext cx="6339007" cy="598408"/>
          </a:xfrm>
          <a:prstGeom prst="rect">
            <a:avLst/>
          </a:prstGeom>
          <a:noFill/>
          <a:ln/>
        </p:spPr>
        <p:txBody>
          <a:bodyPr wrap="square" lIns="0" tIns="0" rIns="0" bIns="0" rtlCol="0" anchor="t"/>
          <a:lstStyle/>
          <a:p>
            <a:pPr marL="0" indent="0" algn="l">
              <a:lnSpc>
                <a:spcPts val="2350"/>
              </a:lnSpc>
              <a:buNone/>
            </a:pPr>
            <a:r>
              <a:rPr lang="en-US" sz="1450" dirty="0">
                <a:solidFill>
                  <a:srgbClr val="E5E0DF"/>
                </a:solidFill>
                <a:latin typeface="Roboto Light" pitchFamily="34" charset="0"/>
                <a:ea typeface="Roboto Light" pitchFamily="34" charset="-122"/>
                <a:cs typeface="Roboto Light" pitchFamily="34" charset="-120"/>
              </a:rPr>
              <a:t>Après le nettoyage, un rinçage complet est effectué, suivi de l'injection d'un inhibiteur de corrosion pour protéger durablement l'installation.</a:t>
            </a:r>
            <a:endParaRPr lang="en-US" sz="1450" dirty="0"/>
          </a:p>
        </p:txBody>
      </p:sp>
      <p:pic>
        <p:nvPicPr>
          <p:cNvPr id="8" name="Image 0" descr="preencoded.png"/>
          <p:cNvPicPr>
            <a:picLocks noChangeAspect="1"/>
          </p:cNvPicPr>
          <p:nvPr/>
        </p:nvPicPr>
        <p:blipFill>
          <a:blip r:embed="rId3"/>
          <a:stretch>
            <a:fillRect/>
          </a:stretch>
        </p:blipFill>
        <p:spPr>
          <a:xfrm>
            <a:off x="7550944" y="1589603"/>
            <a:ext cx="6339007" cy="6339007"/>
          </a:xfrm>
          <a:prstGeom prst="rect">
            <a:avLst/>
          </a:prstGeom>
        </p:spPr>
      </p:pic>
      <p:pic>
        <p:nvPicPr>
          <p:cNvPr id="10" name="Image 9">
            <a:extLst>
              <a:ext uri="{FF2B5EF4-FFF2-40B4-BE49-F238E27FC236}">
                <a16:creationId xmlns:a16="http://schemas.microsoft.com/office/drawing/2014/main" id="{BCEFFB55-CAB3-52D7-7C23-2405C5961A8D}"/>
              </a:ext>
            </a:extLst>
          </p:cNvPr>
          <p:cNvPicPr>
            <a:picLocks noChangeAspect="1"/>
          </p:cNvPicPr>
          <p:nvPr/>
        </p:nvPicPr>
        <p:blipFill>
          <a:blip r:embed="rId4"/>
          <a:stretch>
            <a:fillRect/>
          </a:stretch>
        </p:blipFill>
        <p:spPr>
          <a:xfrm>
            <a:off x="95910" y="7228460"/>
            <a:ext cx="758855" cy="83034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2143958"/>
            <a:ext cx="11665625" cy="620078"/>
          </a:xfrm>
          <a:prstGeom prst="rect">
            <a:avLst/>
          </a:prstGeom>
          <a:noFill/>
          <a:ln/>
        </p:spPr>
        <p:txBody>
          <a:bodyPr wrap="none" lIns="0" tIns="0" rIns="0" bIns="0" rtlCol="0" anchor="t"/>
          <a:lstStyle/>
          <a:p>
            <a:pPr marL="0" indent="0" algn="l">
              <a:lnSpc>
                <a:spcPts val="4850"/>
              </a:lnSpc>
              <a:buNone/>
            </a:pPr>
            <a:r>
              <a:rPr lang="en-US" sz="3900" dirty="0">
                <a:solidFill>
                  <a:srgbClr val="F2F2F3"/>
                </a:solidFill>
                <a:latin typeface="Poppins Light" pitchFamily="34" charset="0"/>
                <a:ea typeface="Poppins Light" pitchFamily="34" charset="-122"/>
                <a:cs typeface="Poppins Light" pitchFamily="34" charset="-120"/>
              </a:rPr>
              <a:t>Pourquoi Désembouer ? Les Bénéfices Concrets</a:t>
            </a:r>
            <a:endParaRPr lang="en-US" sz="3900" dirty="0"/>
          </a:p>
        </p:txBody>
      </p:sp>
      <p:sp>
        <p:nvSpPr>
          <p:cNvPr id="3" name="Text 1"/>
          <p:cNvSpPr/>
          <p:nvPr/>
        </p:nvSpPr>
        <p:spPr>
          <a:xfrm>
            <a:off x="793790" y="3260050"/>
            <a:ext cx="4182189" cy="654963"/>
          </a:xfrm>
          <a:prstGeom prst="rect">
            <a:avLst/>
          </a:prstGeom>
          <a:noFill/>
          <a:ln/>
        </p:spPr>
        <p:txBody>
          <a:bodyPr wrap="none" lIns="0" tIns="0" rIns="0" bIns="0" rtlCol="0" anchor="t"/>
          <a:lstStyle/>
          <a:p>
            <a:pPr marL="0" indent="0" algn="ctr">
              <a:lnSpc>
                <a:spcPts val="5150"/>
              </a:lnSpc>
              <a:buNone/>
            </a:pPr>
            <a:r>
              <a:rPr lang="en-US" sz="5150" dirty="0">
                <a:solidFill>
                  <a:srgbClr val="E5E0DF"/>
                </a:solidFill>
                <a:latin typeface="Poppins Light" pitchFamily="34" charset="0"/>
                <a:ea typeface="Poppins Light" pitchFamily="34" charset="-122"/>
                <a:cs typeface="Poppins Light" pitchFamily="34" charset="-120"/>
              </a:rPr>
              <a:t>15%</a:t>
            </a:r>
            <a:endParaRPr lang="en-US" sz="5150" dirty="0"/>
          </a:p>
        </p:txBody>
      </p:sp>
      <p:sp>
        <p:nvSpPr>
          <p:cNvPr id="4" name="Text 2"/>
          <p:cNvSpPr/>
          <p:nvPr/>
        </p:nvSpPr>
        <p:spPr>
          <a:xfrm>
            <a:off x="1610439" y="4163020"/>
            <a:ext cx="2548771" cy="310158"/>
          </a:xfrm>
          <a:prstGeom prst="rect">
            <a:avLst/>
          </a:prstGeom>
          <a:noFill/>
          <a:ln/>
        </p:spPr>
        <p:txBody>
          <a:bodyPr wrap="none" lIns="0" tIns="0" rIns="0" bIns="0" rtlCol="0" anchor="t"/>
          <a:lstStyle/>
          <a:p>
            <a:pPr marL="0" indent="0" algn="ctr">
              <a:lnSpc>
                <a:spcPts val="2400"/>
              </a:lnSpc>
              <a:buNone/>
            </a:pPr>
            <a:r>
              <a:rPr lang="en-US" sz="1950" dirty="0">
                <a:solidFill>
                  <a:srgbClr val="E5E0DF"/>
                </a:solidFill>
                <a:latin typeface="Poppins Light" pitchFamily="34" charset="0"/>
                <a:ea typeface="Poppins Light" pitchFamily="34" charset="-122"/>
                <a:cs typeface="Poppins Light" pitchFamily="34" charset="-120"/>
              </a:rPr>
              <a:t>Économies d'énergie</a:t>
            </a:r>
            <a:endParaRPr lang="en-US" sz="1950" dirty="0"/>
          </a:p>
        </p:txBody>
      </p:sp>
      <p:sp>
        <p:nvSpPr>
          <p:cNvPr id="5" name="Text 3"/>
          <p:cNvSpPr/>
          <p:nvPr/>
        </p:nvSpPr>
        <p:spPr>
          <a:xfrm>
            <a:off x="793790" y="4592241"/>
            <a:ext cx="4182189" cy="95261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Réduction potentielle sur votre facture de chauffage grâce à une meilleure efficacité énergétique</a:t>
            </a:r>
            <a:endParaRPr lang="en-US" sz="1550" dirty="0"/>
          </a:p>
        </p:txBody>
      </p:sp>
      <p:sp>
        <p:nvSpPr>
          <p:cNvPr id="6" name="Text 4"/>
          <p:cNvSpPr/>
          <p:nvPr/>
        </p:nvSpPr>
        <p:spPr>
          <a:xfrm>
            <a:off x="5223986" y="3260050"/>
            <a:ext cx="4182308" cy="654963"/>
          </a:xfrm>
          <a:prstGeom prst="rect">
            <a:avLst/>
          </a:prstGeom>
          <a:noFill/>
          <a:ln/>
        </p:spPr>
        <p:txBody>
          <a:bodyPr wrap="none" lIns="0" tIns="0" rIns="0" bIns="0" rtlCol="0" anchor="t"/>
          <a:lstStyle/>
          <a:p>
            <a:pPr marL="0" indent="0" algn="ctr">
              <a:lnSpc>
                <a:spcPts val="5150"/>
              </a:lnSpc>
              <a:buNone/>
            </a:pPr>
            <a:r>
              <a:rPr lang="en-US" sz="5150" dirty="0">
                <a:solidFill>
                  <a:srgbClr val="E5E0DF"/>
                </a:solidFill>
                <a:latin typeface="Poppins Light" pitchFamily="34" charset="0"/>
                <a:ea typeface="Poppins Light" pitchFamily="34" charset="-122"/>
                <a:cs typeface="Poppins Light" pitchFamily="34" charset="-120"/>
              </a:rPr>
              <a:t>40%</a:t>
            </a:r>
            <a:endParaRPr lang="en-US" sz="5150" dirty="0"/>
          </a:p>
        </p:txBody>
      </p:sp>
      <p:sp>
        <p:nvSpPr>
          <p:cNvPr id="7" name="Text 5"/>
          <p:cNvSpPr/>
          <p:nvPr/>
        </p:nvSpPr>
        <p:spPr>
          <a:xfrm>
            <a:off x="6074688" y="4163020"/>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E5E0DF"/>
                </a:solidFill>
                <a:latin typeface="Poppins Light" pitchFamily="34" charset="0"/>
                <a:ea typeface="Poppins Light" pitchFamily="34" charset="-122"/>
                <a:cs typeface="Poppins Light" pitchFamily="34" charset="-120"/>
              </a:rPr>
              <a:t>Confort amélioré</a:t>
            </a:r>
            <a:endParaRPr lang="en-US" sz="1950" dirty="0"/>
          </a:p>
        </p:txBody>
      </p:sp>
      <p:sp>
        <p:nvSpPr>
          <p:cNvPr id="8" name="Text 6"/>
          <p:cNvSpPr/>
          <p:nvPr/>
        </p:nvSpPr>
        <p:spPr>
          <a:xfrm>
            <a:off x="5223986" y="4592241"/>
            <a:ext cx="4182308" cy="63507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Augmentation de la performance thermique avec des radiateurs qui chauffent uniformément</a:t>
            </a:r>
            <a:endParaRPr lang="en-US" sz="1550" dirty="0"/>
          </a:p>
        </p:txBody>
      </p:sp>
      <p:sp>
        <p:nvSpPr>
          <p:cNvPr id="9" name="Text 7"/>
          <p:cNvSpPr/>
          <p:nvPr/>
        </p:nvSpPr>
        <p:spPr>
          <a:xfrm>
            <a:off x="9654302" y="3260050"/>
            <a:ext cx="4182308" cy="654963"/>
          </a:xfrm>
          <a:prstGeom prst="rect">
            <a:avLst/>
          </a:prstGeom>
          <a:noFill/>
          <a:ln/>
        </p:spPr>
        <p:txBody>
          <a:bodyPr wrap="none" lIns="0" tIns="0" rIns="0" bIns="0" rtlCol="0" anchor="t"/>
          <a:lstStyle/>
          <a:p>
            <a:pPr marL="0" indent="0" algn="ctr">
              <a:lnSpc>
                <a:spcPts val="5150"/>
              </a:lnSpc>
              <a:buNone/>
            </a:pPr>
            <a:r>
              <a:rPr lang="en-US" sz="5150" dirty="0">
                <a:solidFill>
                  <a:srgbClr val="E5E0DF"/>
                </a:solidFill>
                <a:latin typeface="Poppins Light" pitchFamily="34" charset="0"/>
                <a:ea typeface="Poppins Light" pitchFamily="34" charset="-122"/>
                <a:cs typeface="Poppins Light" pitchFamily="34" charset="-120"/>
              </a:rPr>
              <a:t>5-10 ans</a:t>
            </a:r>
            <a:endParaRPr lang="en-US" sz="5150" dirty="0"/>
          </a:p>
        </p:txBody>
      </p:sp>
      <p:sp>
        <p:nvSpPr>
          <p:cNvPr id="10" name="Text 8"/>
          <p:cNvSpPr/>
          <p:nvPr/>
        </p:nvSpPr>
        <p:spPr>
          <a:xfrm>
            <a:off x="10311408" y="4163020"/>
            <a:ext cx="2867978" cy="310158"/>
          </a:xfrm>
          <a:prstGeom prst="rect">
            <a:avLst/>
          </a:prstGeom>
          <a:noFill/>
          <a:ln/>
        </p:spPr>
        <p:txBody>
          <a:bodyPr wrap="none" lIns="0" tIns="0" rIns="0" bIns="0" rtlCol="0" anchor="t"/>
          <a:lstStyle/>
          <a:p>
            <a:pPr marL="0" indent="0" algn="ctr">
              <a:lnSpc>
                <a:spcPts val="2400"/>
              </a:lnSpc>
              <a:buNone/>
            </a:pPr>
            <a:r>
              <a:rPr lang="en-US" sz="1950" dirty="0">
                <a:solidFill>
                  <a:srgbClr val="E5E0DF"/>
                </a:solidFill>
                <a:latin typeface="Poppins Light" pitchFamily="34" charset="0"/>
                <a:ea typeface="Poppins Light" pitchFamily="34" charset="-122"/>
                <a:cs typeface="Poppins Light" pitchFamily="34" charset="-120"/>
              </a:rPr>
              <a:t>Durée de vie prolongée</a:t>
            </a:r>
            <a:endParaRPr lang="en-US" sz="1950" dirty="0"/>
          </a:p>
        </p:txBody>
      </p:sp>
      <p:sp>
        <p:nvSpPr>
          <p:cNvPr id="11" name="Text 9"/>
          <p:cNvSpPr/>
          <p:nvPr/>
        </p:nvSpPr>
        <p:spPr>
          <a:xfrm>
            <a:off x="9654302" y="4592241"/>
            <a:ext cx="4182308" cy="63507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Extension significative de la durée de vie de votre chaudière et des composants du système</a:t>
            </a:r>
            <a:endParaRPr lang="en-US" sz="1550" dirty="0"/>
          </a:p>
        </p:txBody>
      </p:sp>
      <p:sp>
        <p:nvSpPr>
          <p:cNvPr id="12" name="Text 10"/>
          <p:cNvSpPr/>
          <p:nvPr/>
        </p:nvSpPr>
        <p:spPr>
          <a:xfrm>
            <a:off x="793790" y="5768102"/>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Un désembouage efficace permet également d'améliorer la réactivité du système, réduisant le temps nécessaire pour atteindre la température désirée.</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430655"/>
            <a:ext cx="10923984" cy="620078"/>
          </a:xfrm>
          <a:prstGeom prst="rect">
            <a:avLst/>
          </a:prstGeom>
          <a:noFill/>
          <a:ln/>
        </p:spPr>
        <p:txBody>
          <a:bodyPr wrap="none" lIns="0" tIns="0" rIns="0" bIns="0" rtlCol="0" anchor="t"/>
          <a:lstStyle/>
          <a:p>
            <a:pPr marL="0" indent="0" algn="l">
              <a:lnSpc>
                <a:spcPts val="4850"/>
              </a:lnSpc>
              <a:buNone/>
            </a:pPr>
            <a:r>
              <a:rPr lang="en-US" sz="3900" dirty="0">
                <a:solidFill>
                  <a:srgbClr val="F2F2F3"/>
                </a:solidFill>
                <a:latin typeface="Poppins Light" pitchFamily="34" charset="0"/>
                <a:ea typeface="Poppins Light" pitchFamily="34" charset="-122"/>
                <a:cs typeface="Poppins Light" pitchFamily="34" charset="-120"/>
              </a:rPr>
              <a:t>Quand Faut-il Désembouer son Installation ?</a:t>
            </a:r>
            <a:endParaRPr lang="en-US" sz="3900" dirty="0"/>
          </a:p>
        </p:txBody>
      </p:sp>
      <p:sp>
        <p:nvSpPr>
          <p:cNvPr id="3" name="Shape 1"/>
          <p:cNvSpPr/>
          <p:nvPr/>
        </p:nvSpPr>
        <p:spPr>
          <a:xfrm>
            <a:off x="793790" y="4623197"/>
            <a:ext cx="13042821" cy="22860"/>
          </a:xfrm>
          <a:prstGeom prst="roundRect">
            <a:avLst>
              <a:gd name="adj" fmla="val 364651"/>
            </a:avLst>
          </a:prstGeom>
          <a:solidFill>
            <a:srgbClr val="56565B"/>
          </a:solidFill>
          <a:ln/>
        </p:spPr>
      </p:sp>
      <p:sp>
        <p:nvSpPr>
          <p:cNvPr id="4" name="Shape 2"/>
          <p:cNvSpPr/>
          <p:nvPr/>
        </p:nvSpPr>
        <p:spPr>
          <a:xfrm>
            <a:off x="3980974" y="4027884"/>
            <a:ext cx="22860" cy="595313"/>
          </a:xfrm>
          <a:prstGeom prst="roundRect">
            <a:avLst>
              <a:gd name="adj" fmla="val 364651"/>
            </a:avLst>
          </a:prstGeom>
          <a:solidFill>
            <a:srgbClr val="56565B"/>
          </a:solidFill>
          <a:ln/>
        </p:spPr>
      </p:sp>
      <p:sp>
        <p:nvSpPr>
          <p:cNvPr id="5" name="Shape 3"/>
          <p:cNvSpPr/>
          <p:nvPr/>
        </p:nvSpPr>
        <p:spPr>
          <a:xfrm>
            <a:off x="3769162" y="4399955"/>
            <a:ext cx="446484" cy="446484"/>
          </a:xfrm>
          <a:prstGeom prst="roundRect">
            <a:avLst>
              <a:gd name="adj" fmla="val 18670"/>
            </a:avLst>
          </a:prstGeom>
          <a:solidFill>
            <a:srgbClr val="3D3D42"/>
          </a:solidFill>
          <a:ln w="7620">
            <a:solidFill>
              <a:srgbClr val="56565B"/>
            </a:solidFill>
            <a:prstDash val="solid"/>
          </a:ln>
        </p:spPr>
      </p:sp>
      <p:sp>
        <p:nvSpPr>
          <p:cNvPr id="6" name="Text 4"/>
          <p:cNvSpPr/>
          <p:nvPr/>
        </p:nvSpPr>
        <p:spPr>
          <a:xfrm>
            <a:off x="3843576" y="4437162"/>
            <a:ext cx="297656" cy="372070"/>
          </a:xfrm>
          <a:prstGeom prst="rect">
            <a:avLst/>
          </a:prstGeom>
          <a:noFill/>
          <a:ln/>
        </p:spPr>
        <p:txBody>
          <a:bodyPr wrap="none" lIns="0" tIns="0" rIns="0" bIns="0" rtlCol="0" anchor="t"/>
          <a:lstStyle/>
          <a:p>
            <a:pPr marL="0" indent="0" algn="ctr">
              <a:lnSpc>
                <a:spcPts val="2300"/>
              </a:lnSpc>
              <a:buNone/>
            </a:pPr>
            <a:r>
              <a:rPr lang="en-US" sz="2300" dirty="0">
                <a:solidFill>
                  <a:srgbClr val="E5E0DF"/>
                </a:solidFill>
                <a:latin typeface="Poppins Light" pitchFamily="34" charset="0"/>
                <a:ea typeface="Poppins Light" pitchFamily="34" charset="-122"/>
                <a:cs typeface="Poppins Light" pitchFamily="34" charset="-120"/>
              </a:rPr>
              <a:t>1</a:t>
            </a:r>
            <a:endParaRPr lang="en-US" sz="2300" dirty="0"/>
          </a:p>
        </p:txBody>
      </p:sp>
      <p:sp>
        <p:nvSpPr>
          <p:cNvPr id="7" name="Text 5"/>
          <p:cNvSpPr/>
          <p:nvPr/>
        </p:nvSpPr>
        <p:spPr>
          <a:xfrm>
            <a:off x="2752011" y="2447568"/>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E5E0DF"/>
                </a:solidFill>
                <a:latin typeface="Poppins Light" pitchFamily="34" charset="0"/>
                <a:ea typeface="Poppins Light" pitchFamily="34" charset="-122"/>
                <a:cs typeface="Poppins Light" pitchFamily="34" charset="-120"/>
              </a:rPr>
              <a:t>Entretien Périodique</a:t>
            </a:r>
            <a:endParaRPr lang="en-US" sz="1950" dirty="0"/>
          </a:p>
        </p:txBody>
      </p:sp>
      <p:sp>
        <p:nvSpPr>
          <p:cNvPr id="8" name="Text 6"/>
          <p:cNvSpPr/>
          <p:nvPr/>
        </p:nvSpPr>
        <p:spPr>
          <a:xfrm>
            <a:off x="992148" y="2876788"/>
            <a:ext cx="6000631" cy="95261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Tous les 5 à 10 ans en moyenne pour une installation bien entretenue, et plus fréquemment (2-3 ans) pour les systèmes anciens ou comportant beaucoup de parties métalliques.</a:t>
            </a:r>
            <a:endParaRPr lang="en-US" sz="1550" dirty="0"/>
          </a:p>
        </p:txBody>
      </p:sp>
      <p:sp>
        <p:nvSpPr>
          <p:cNvPr id="9" name="Shape 7"/>
          <p:cNvSpPr/>
          <p:nvPr/>
        </p:nvSpPr>
        <p:spPr>
          <a:xfrm>
            <a:off x="7303651" y="4623197"/>
            <a:ext cx="22860" cy="595313"/>
          </a:xfrm>
          <a:prstGeom prst="roundRect">
            <a:avLst>
              <a:gd name="adj" fmla="val 364651"/>
            </a:avLst>
          </a:prstGeom>
          <a:solidFill>
            <a:srgbClr val="56565B"/>
          </a:solidFill>
          <a:ln/>
        </p:spPr>
      </p:sp>
      <p:sp>
        <p:nvSpPr>
          <p:cNvPr id="10" name="Shape 8"/>
          <p:cNvSpPr/>
          <p:nvPr/>
        </p:nvSpPr>
        <p:spPr>
          <a:xfrm>
            <a:off x="7091839" y="4399955"/>
            <a:ext cx="446484" cy="446484"/>
          </a:xfrm>
          <a:prstGeom prst="roundRect">
            <a:avLst>
              <a:gd name="adj" fmla="val 18670"/>
            </a:avLst>
          </a:prstGeom>
          <a:solidFill>
            <a:srgbClr val="3D3D42"/>
          </a:solidFill>
          <a:ln w="7620">
            <a:solidFill>
              <a:srgbClr val="56565B"/>
            </a:solidFill>
            <a:prstDash val="solid"/>
          </a:ln>
        </p:spPr>
      </p:sp>
      <p:sp>
        <p:nvSpPr>
          <p:cNvPr id="11" name="Text 9"/>
          <p:cNvSpPr/>
          <p:nvPr/>
        </p:nvSpPr>
        <p:spPr>
          <a:xfrm>
            <a:off x="7166253" y="4437162"/>
            <a:ext cx="297656" cy="372070"/>
          </a:xfrm>
          <a:prstGeom prst="rect">
            <a:avLst/>
          </a:prstGeom>
          <a:noFill/>
          <a:ln/>
        </p:spPr>
        <p:txBody>
          <a:bodyPr wrap="none" lIns="0" tIns="0" rIns="0" bIns="0" rtlCol="0" anchor="t"/>
          <a:lstStyle/>
          <a:p>
            <a:pPr marL="0" indent="0" algn="ctr">
              <a:lnSpc>
                <a:spcPts val="2300"/>
              </a:lnSpc>
              <a:buNone/>
            </a:pPr>
            <a:r>
              <a:rPr lang="en-US" sz="2300" dirty="0">
                <a:solidFill>
                  <a:srgbClr val="E5E0DF"/>
                </a:solidFill>
                <a:latin typeface="Poppins Light" pitchFamily="34" charset="0"/>
                <a:ea typeface="Poppins Light" pitchFamily="34" charset="-122"/>
                <a:cs typeface="Poppins Light" pitchFamily="34" charset="-120"/>
              </a:rPr>
              <a:t>2</a:t>
            </a:r>
            <a:endParaRPr lang="en-US" sz="2300" dirty="0"/>
          </a:p>
        </p:txBody>
      </p:sp>
      <p:sp>
        <p:nvSpPr>
          <p:cNvPr id="12" name="Text 10"/>
          <p:cNvSpPr/>
          <p:nvPr/>
        </p:nvSpPr>
        <p:spPr>
          <a:xfrm>
            <a:off x="6074688" y="5416987"/>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E5E0DF"/>
                </a:solidFill>
                <a:latin typeface="Poppins Light" pitchFamily="34" charset="0"/>
                <a:ea typeface="Poppins Light" pitchFamily="34" charset="-122"/>
                <a:cs typeface="Poppins Light" pitchFamily="34" charset="-120"/>
              </a:rPr>
              <a:t>Nouvelle Installation</a:t>
            </a:r>
            <a:endParaRPr lang="en-US" sz="1950" dirty="0"/>
          </a:p>
        </p:txBody>
      </p:sp>
      <p:sp>
        <p:nvSpPr>
          <p:cNvPr id="13" name="Text 11"/>
          <p:cNvSpPr/>
          <p:nvPr/>
        </p:nvSpPr>
        <p:spPr>
          <a:xfrm>
            <a:off x="4314825" y="5846207"/>
            <a:ext cx="6000631" cy="95261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Avant l'installation d'une nouvelle chaudière ou pompe à chaleur pour éviter de contaminer le nouvel équipement avec les boues de l'ancien système.</a:t>
            </a:r>
            <a:endParaRPr lang="en-US" sz="1550" dirty="0"/>
          </a:p>
        </p:txBody>
      </p:sp>
      <p:sp>
        <p:nvSpPr>
          <p:cNvPr id="14" name="Shape 12"/>
          <p:cNvSpPr/>
          <p:nvPr/>
        </p:nvSpPr>
        <p:spPr>
          <a:xfrm>
            <a:off x="10626447" y="4027884"/>
            <a:ext cx="22860" cy="595313"/>
          </a:xfrm>
          <a:prstGeom prst="roundRect">
            <a:avLst>
              <a:gd name="adj" fmla="val 364651"/>
            </a:avLst>
          </a:prstGeom>
          <a:solidFill>
            <a:srgbClr val="56565B"/>
          </a:solidFill>
          <a:ln/>
        </p:spPr>
      </p:sp>
      <p:sp>
        <p:nvSpPr>
          <p:cNvPr id="15" name="Shape 13"/>
          <p:cNvSpPr/>
          <p:nvPr/>
        </p:nvSpPr>
        <p:spPr>
          <a:xfrm>
            <a:off x="10414635" y="4399955"/>
            <a:ext cx="446484" cy="446484"/>
          </a:xfrm>
          <a:prstGeom prst="roundRect">
            <a:avLst>
              <a:gd name="adj" fmla="val 18670"/>
            </a:avLst>
          </a:prstGeom>
          <a:solidFill>
            <a:srgbClr val="3D3D42"/>
          </a:solidFill>
          <a:ln w="7620">
            <a:solidFill>
              <a:srgbClr val="56565B"/>
            </a:solidFill>
            <a:prstDash val="solid"/>
          </a:ln>
        </p:spPr>
      </p:sp>
      <p:sp>
        <p:nvSpPr>
          <p:cNvPr id="16" name="Text 14"/>
          <p:cNvSpPr/>
          <p:nvPr/>
        </p:nvSpPr>
        <p:spPr>
          <a:xfrm>
            <a:off x="10489049" y="4437162"/>
            <a:ext cx="297656" cy="372070"/>
          </a:xfrm>
          <a:prstGeom prst="rect">
            <a:avLst/>
          </a:prstGeom>
          <a:noFill/>
          <a:ln/>
        </p:spPr>
        <p:txBody>
          <a:bodyPr wrap="none" lIns="0" tIns="0" rIns="0" bIns="0" rtlCol="0" anchor="t"/>
          <a:lstStyle/>
          <a:p>
            <a:pPr marL="0" indent="0" algn="ctr">
              <a:lnSpc>
                <a:spcPts val="2300"/>
              </a:lnSpc>
              <a:buNone/>
            </a:pPr>
            <a:r>
              <a:rPr lang="en-US" sz="2300" dirty="0">
                <a:solidFill>
                  <a:srgbClr val="E5E0DF"/>
                </a:solidFill>
                <a:latin typeface="Poppins Light" pitchFamily="34" charset="0"/>
                <a:ea typeface="Poppins Light" pitchFamily="34" charset="-122"/>
                <a:cs typeface="Poppins Light" pitchFamily="34" charset="-120"/>
              </a:rPr>
              <a:t>3</a:t>
            </a:r>
            <a:endParaRPr lang="en-US" sz="2300" dirty="0"/>
          </a:p>
        </p:txBody>
      </p:sp>
      <p:sp>
        <p:nvSpPr>
          <p:cNvPr id="17" name="Text 15"/>
          <p:cNvSpPr/>
          <p:nvPr/>
        </p:nvSpPr>
        <p:spPr>
          <a:xfrm>
            <a:off x="9397365" y="2447568"/>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E5E0DF"/>
                </a:solidFill>
                <a:latin typeface="Poppins Light" pitchFamily="34" charset="0"/>
                <a:ea typeface="Poppins Light" pitchFamily="34" charset="-122"/>
                <a:cs typeface="Poppins Light" pitchFamily="34" charset="-120"/>
              </a:rPr>
              <a:t>Signes d'Alerte</a:t>
            </a:r>
            <a:endParaRPr lang="en-US" sz="1950" dirty="0"/>
          </a:p>
        </p:txBody>
      </p:sp>
      <p:sp>
        <p:nvSpPr>
          <p:cNvPr id="18" name="Text 16"/>
          <p:cNvSpPr/>
          <p:nvPr/>
        </p:nvSpPr>
        <p:spPr>
          <a:xfrm>
            <a:off x="7637502" y="2876788"/>
            <a:ext cx="6000750" cy="95261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Dès l'apparition de radiateurs partiellement froids, de bruits anormaux dans le circuit ou d'une augmentation inexpliquée de votre consommation énergétique.</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4960" y="436483"/>
            <a:ext cx="8427244" cy="496014"/>
          </a:xfrm>
          <a:prstGeom prst="rect">
            <a:avLst/>
          </a:prstGeom>
          <a:noFill/>
          <a:ln/>
        </p:spPr>
        <p:txBody>
          <a:bodyPr wrap="none" lIns="0" tIns="0" rIns="0" bIns="0" rtlCol="0" anchor="t"/>
          <a:lstStyle/>
          <a:p>
            <a:pPr marL="0" indent="0" algn="l">
              <a:lnSpc>
                <a:spcPts val="3900"/>
              </a:lnSpc>
              <a:buNone/>
            </a:pPr>
            <a:r>
              <a:rPr lang="en-US" sz="3100" dirty="0">
                <a:solidFill>
                  <a:srgbClr val="F2F2F3"/>
                </a:solidFill>
                <a:latin typeface="Poppins Light" pitchFamily="34" charset="0"/>
                <a:ea typeface="Poppins Light" pitchFamily="34" charset="-122"/>
                <a:cs typeface="Poppins Light" pitchFamily="34" charset="-120"/>
              </a:rPr>
              <a:t>Comment Détecter la Présence de Boues ?</a:t>
            </a:r>
            <a:endParaRPr lang="en-US" sz="3100" dirty="0"/>
          </a:p>
        </p:txBody>
      </p:sp>
      <p:sp>
        <p:nvSpPr>
          <p:cNvPr id="3" name="Text 1"/>
          <p:cNvSpPr/>
          <p:nvPr/>
        </p:nvSpPr>
        <p:spPr>
          <a:xfrm>
            <a:off x="634960" y="1329214"/>
            <a:ext cx="2322790" cy="248007"/>
          </a:xfrm>
          <a:prstGeom prst="rect">
            <a:avLst/>
          </a:prstGeom>
          <a:noFill/>
          <a:ln/>
        </p:spPr>
        <p:txBody>
          <a:bodyPr wrap="none" lIns="0" tIns="0" rIns="0" bIns="0" rtlCol="0" anchor="t"/>
          <a:lstStyle/>
          <a:p>
            <a:pPr marL="0" indent="0" algn="l">
              <a:lnSpc>
                <a:spcPts val="1950"/>
              </a:lnSpc>
              <a:buNone/>
            </a:pPr>
            <a:r>
              <a:rPr lang="en-US" sz="1550" dirty="0">
                <a:solidFill>
                  <a:srgbClr val="F2F2F3"/>
                </a:solidFill>
                <a:latin typeface="Poppins Light" pitchFamily="34" charset="0"/>
                <a:ea typeface="Poppins Light" pitchFamily="34" charset="-122"/>
                <a:cs typeface="Poppins Light" pitchFamily="34" charset="-120"/>
              </a:rPr>
              <a:t>Tests Simples à Réaliser</a:t>
            </a:r>
            <a:endParaRPr lang="en-US" sz="1550" dirty="0"/>
          </a:p>
        </p:txBody>
      </p:sp>
      <p:sp>
        <p:nvSpPr>
          <p:cNvPr id="4" name="Text 2"/>
          <p:cNvSpPr/>
          <p:nvPr/>
        </p:nvSpPr>
        <p:spPr>
          <a:xfrm>
            <a:off x="634960" y="1735931"/>
            <a:ext cx="6486644" cy="507683"/>
          </a:xfrm>
          <a:prstGeom prst="rect">
            <a:avLst/>
          </a:prstGeom>
          <a:noFill/>
          <a:ln/>
        </p:spPr>
        <p:txBody>
          <a:bodyPr wrap="square" lIns="0" tIns="0" rIns="0" bIns="0" rtlCol="0" anchor="t"/>
          <a:lstStyle/>
          <a:p>
            <a:pPr marL="342900" indent="-342900" algn="l">
              <a:lnSpc>
                <a:spcPts val="1950"/>
              </a:lnSpc>
              <a:buSzPct val="100000"/>
              <a:buChar char="•"/>
            </a:pPr>
            <a:r>
              <a:rPr lang="en-US" sz="1200" dirty="0">
                <a:solidFill>
                  <a:srgbClr val="E5E0DF"/>
                </a:solidFill>
                <a:latin typeface="Roboto Light" pitchFamily="34" charset="0"/>
                <a:ea typeface="Roboto Light" pitchFamily="34" charset="-122"/>
                <a:cs typeface="Roboto Light" pitchFamily="34" charset="-120"/>
              </a:rPr>
              <a:t>Purgez un radiateur en recueillant l'eau dans un récipient transparent : si l'eau est trouble, colorée ou contient des particules en suspension, votre installation est embouée</a:t>
            </a:r>
            <a:endParaRPr lang="en-US" sz="1200" dirty="0"/>
          </a:p>
        </p:txBody>
      </p:sp>
      <p:sp>
        <p:nvSpPr>
          <p:cNvPr id="5" name="Text 3"/>
          <p:cNvSpPr/>
          <p:nvPr/>
        </p:nvSpPr>
        <p:spPr>
          <a:xfrm>
            <a:off x="634960" y="2299097"/>
            <a:ext cx="6486644" cy="507683"/>
          </a:xfrm>
          <a:prstGeom prst="rect">
            <a:avLst/>
          </a:prstGeom>
          <a:noFill/>
          <a:ln/>
        </p:spPr>
        <p:txBody>
          <a:bodyPr wrap="square" lIns="0" tIns="0" rIns="0" bIns="0" rtlCol="0" anchor="t"/>
          <a:lstStyle/>
          <a:p>
            <a:pPr marL="342900" indent="-342900" algn="l">
              <a:lnSpc>
                <a:spcPts val="1950"/>
              </a:lnSpc>
              <a:buSzPct val="100000"/>
              <a:buChar char="•"/>
            </a:pPr>
            <a:r>
              <a:rPr lang="en-US" sz="1200" dirty="0">
                <a:solidFill>
                  <a:srgbClr val="E5E0DF"/>
                </a:solidFill>
                <a:latin typeface="Roboto Light" pitchFamily="34" charset="0"/>
                <a:ea typeface="Roboto Light" pitchFamily="34" charset="-122"/>
                <a:cs typeface="Roboto Light" pitchFamily="34" charset="-120"/>
              </a:rPr>
              <a:t>Vérifiez la température de vos radiateurs : des zones froides persistantes, même après purge, indiquent une accumulation de boues</a:t>
            </a:r>
            <a:endParaRPr lang="en-US" sz="1200" dirty="0"/>
          </a:p>
        </p:txBody>
      </p:sp>
      <p:sp>
        <p:nvSpPr>
          <p:cNvPr id="6" name="Text 4"/>
          <p:cNvSpPr/>
          <p:nvPr/>
        </p:nvSpPr>
        <p:spPr>
          <a:xfrm>
            <a:off x="634960" y="2862263"/>
            <a:ext cx="6486644" cy="507683"/>
          </a:xfrm>
          <a:prstGeom prst="rect">
            <a:avLst/>
          </a:prstGeom>
          <a:noFill/>
          <a:ln/>
        </p:spPr>
        <p:txBody>
          <a:bodyPr wrap="square" lIns="0" tIns="0" rIns="0" bIns="0" rtlCol="0" anchor="t"/>
          <a:lstStyle/>
          <a:p>
            <a:pPr marL="342900" indent="-342900" algn="l">
              <a:lnSpc>
                <a:spcPts val="1950"/>
              </a:lnSpc>
              <a:buSzPct val="100000"/>
              <a:buChar char="•"/>
            </a:pPr>
            <a:r>
              <a:rPr lang="en-US" sz="1200" dirty="0">
                <a:solidFill>
                  <a:srgbClr val="E5E0DF"/>
                </a:solidFill>
                <a:latin typeface="Roboto Light" pitchFamily="34" charset="0"/>
                <a:ea typeface="Roboto Light" pitchFamily="34" charset="-122"/>
                <a:cs typeface="Roboto Light" pitchFamily="34" charset="-120"/>
              </a:rPr>
              <a:t>Écoutez votre installation : des bruits de gargouillis, de claquements ou de sifflements peuvent signaler une circulation perturbée par les boues</a:t>
            </a:r>
            <a:endParaRPr lang="en-US" sz="1200" dirty="0"/>
          </a:p>
        </p:txBody>
      </p:sp>
      <p:pic>
        <p:nvPicPr>
          <p:cNvPr id="7" name="Image 0" descr="preencoded.png"/>
          <p:cNvPicPr>
            <a:picLocks noChangeAspect="1"/>
          </p:cNvPicPr>
          <p:nvPr/>
        </p:nvPicPr>
        <p:blipFill>
          <a:blip r:embed="rId3"/>
          <a:stretch>
            <a:fillRect/>
          </a:stretch>
        </p:blipFill>
        <p:spPr>
          <a:xfrm>
            <a:off x="7516416" y="1348978"/>
            <a:ext cx="6486644" cy="6486644"/>
          </a:xfrm>
          <a:prstGeom prst="rect">
            <a:avLst/>
          </a:prstGeom>
        </p:spPr>
      </p:pic>
      <p:sp>
        <p:nvSpPr>
          <p:cNvPr id="8" name="Text 5"/>
          <p:cNvSpPr/>
          <p:nvPr/>
        </p:nvSpPr>
        <p:spPr>
          <a:xfrm>
            <a:off x="7516416" y="8014097"/>
            <a:ext cx="6486644" cy="507683"/>
          </a:xfrm>
          <a:prstGeom prst="rect">
            <a:avLst/>
          </a:prstGeom>
          <a:noFill/>
          <a:ln/>
        </p:spPr>
        <p:txBody>
          <a:bodyPr wrap="square" lIns="0" tIns="0" rIns="0" bIns="0" rtlCol="0" anchor="t"/>
          <a:lstStyle/>
          <a:p>
            <a:pPr marL="0" indent="0" algn="l">
              <a:lnSpc>
                <a:spcPts val="1950"/>
              </a:lnSpc>
              <a:buNone/>
            </a:pPr>
            <a:r>
              <a:rPr lang="en-US" sz="1200" dirty="0">
                <a:solidFill>
                  <a:srgbClr val="E5E0DF"/>
                </a:solidFill>
                <a:latin typeface="Roboto Light" pitchFamily="34" charset="0"/>
                <a:ea typeface="Roboto Light" pitchFamily="34" charset="-122"/>
                <a:cs typeface="Roboto Light" pitchFamily="34" charset="-120"/>
              </a:rPr>
              <a:t>Un test simple : l'eau de purge d'un radiateur embouée présente une couleur brune ou rougeâtre caractéristique.</a:t>
            </a:r>
            <a:endParaRPr lang="en-US" sz="1200" dirty="0"/>
          </a:p>
        </p:txBody>
      </p:sp>
      <p:pic>
        <p:nvPicPr>
          <p:cNvPr id="10" name="Image 9">
            <a:extLst>
              <a:ext uri="{FF2B5EF4-FFF2-40B4-BE49-F238E27FC236}">
                <a16:creationId xmlns:a16="http://schemas.microsoft.com/office/drawing/2014/main" id="{CF2F7F6A-9F02-F722-E616-2A89B45BBA38}"/>
              </a:ext>
            </a:extLst>
          </p:cNvPr>
          <p:cNvPicPr>
            <a:picLocks noChangeAspect="1"/>
          </p:cNvPicPr>
          <p:nvPr/>
        </p:nvPicPr>
        <p:blipFill>
          <a:blip r:embed="rId4"/>
          <a:stretch>
            <a:fillRect/>
          </a:stretch>
        </p:blipFill>
        <p:spPr>
          <a:xfrm>
            <a:off x="105850" y="7444408"/>
            <a:ext cx="638566" cy="6987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656397"/>
            <a:ext cx="13042821" cy="1240155"/>
          </a:xfrm>
          <a:prstGeom prst="rect">
            <a:avLst/>
          </a:prstGeom>
          <a:noFill/>
          <a:ln/>
        </p:spPr>
        <p:txBody>
          <a:bodyPr wrap="square" lIns="0" tIns="0" rIns="0" bIns="0" rtlCol="0" anchor="t"/>
          <a:lstStyle/>
          <a:p>
            <a:pPr marL="0" indent="0" algn="l">
              <a:lnSpc>
                <a:spcPts val="4850"/>
              </a:lnSpc>
              <a:buNone/>
            </a:pPr>
            <a:r>
              <a:rPr lang="en-US" sz="3900" dirty="0">
                <a:solidFill>
                  <a:srgbClr val="F2F2F3"/>
                </a:solidFill>
                <a:latin typeface="Poppins Light" pitchFamily="34" charset="0"/>
                <a:ea typeface="Poppins Light" pitchFamily="34" charset="-122"/>
                <a:cs typeface="Poppins Light" pitchFamily="34" charset="-120"/>
              </a:rPr>
              <a:t>Le Désembouage : Une Opération à Confier à un Professionnel</a:t>
            </a:r>
            <a:endParaRPr lang="en-US" sz="3900" dirty="0"/>
          </a:p>
        </p:txBody>
      </p:sp>
      <p:pic>
        <p:nvPicPr>
          <p:cNvPr id="3" name="Image 0" descr="preencoded.png"/>
          <p:cNvPicPr>
            <a:picLocks noChangeAspect="1"/>
          </p:cNvPicPr>
          <p:nvPr/>
        </p:nvPicPr>
        <p:blipFill>
          <a:blip r:embed="rId3"/>
          <a:stretch>
            <a:fillRect/>
          </a:stretch>
        </p:blipFill>
        <p:spPr>
          <a:xfrm>
            <a:off x="793790" y="3293388"/>
            <a:ext cx="1521738" cy="940475"/>
          </a:xfrm>
          <a:prstGeom prst="rect">
            <a:avLst/>
          </a:prstGeom>
        </p:spPr>
      </p:pic>
      <p:sp>
        <p:nvSpPr>
          <p:cNvPr id="4" name="Text 1"/>
          <p:cNvSpPr/>
          <p:nvPr/>
        </p:nvSpPr>
        <p:spPr>
          <a:xfrm>
            <a:off x="2513886" y="3293388"/>
            <a:ext cx="2462093" cy="620316"/>
          </a:xfrm>
          <a:prstGeom prst="rect">
            <a:avLst/>
          </a:prstGeom>
          <a:noFill/>
          <a:ln/>
        </p:spPr>
        <p:txBody>
          <a:bodyPr wrap="squar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Techniques Professionnelles</a:t>
            </a:r>
            <a:endParaRPr lang="en-US" sz="1950" dirty="0"/>
          </a:p>
        </p:txBody>
      </p:sp>
      <p:sp>
        <p:nvSpPr>
          <p:cNvPr id="5" name="Text 2"/>
          <p:cNvSpPr/>
          <p:nvPr/>
        </p:nvSpPr>
        <p:spPr>
          <a:xfrm>
            <a:off x="2513886" y="4032766"/>
            <a:ext cx="2462093" cy="2540318"/>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Les professionnels utilisent des pompes hydropneumatiques puissantes et des produits chimiques spécifiques pour décoller et évacuer efficacement les dépôts, même les plus tenaces.</a:t>
            </a:r>
            <a:endParaRPr lang="en-US" sz="1550" dirty="0"/>
          </a:p>
        </p:txBody>
      </p:sp>
      <p:pic>
        <p:nvPicPr>
          <p:cNvPr id="6" name="Image 1" descr="preencoded.png"/>
          <p:cNvPicPr>
            <a:picLocks noChangeAspect="1"/>
          </p:cNvPicPr>
          <p:nvPr/>
        </p:nvPicPr>
        <p:blipFill>
          <a:blip r:embed="rId4"/>
          <a:stretch>
            <a:fillRect/>
          </a:stretch>
        </p:blipFill>
        <p:spPr>
          <a:xfrm>
            <a:off x="5223986" y="3293388"/>
            <a:ext cx="1521738" cy="940475"/>
          </a:xfrm>
          <a:prstGeom prst="rect">
            <a:avLst/>
          </a:prstGeom>
        </p:spPr>
      </p:pic>
      <p:sp>
        <p:nvSpPr>
          <p:cNvPr id="7" name="Text 3"/>
          <p:cNvSpPr/>
          <p:nvPr/>
        </p:nvSpPr>
        <p:spPr>
          <a:xfrm>
            <a:off x="6944082" y="3293388"/>
            <a:ext cx="2462212" cy="620316"/>
          </a:xfrm>
          <a:prstGeom prst="rect">
            <a:avLst/>
          </a:prstGeom>
          <a:noFill/>
          <a:ln/>
        </p:spPr>
        <p:txBody>
          <a:bodyPr wrap="squar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Analyse et Diagnostic</a:t>
            </a:r>
            <a:endParaRPr lang="en-US" sz="1950" dirty="0"/>
          </a:p>
        </p:txBody>
      </p:sp>
      <p:sp>
        <p:nvSpPr>
          <p:cNvPr id="8" name="Text 4"/>
          <p:cNvSpPr/>
          <p:nvPr/>
        </p:nvSpPr>
        <p:spPr>
          <a:xfrm>
            <a:off x="6944082" y="4032766"/>
            <a:ext cx="2462212" cy="2540318"/>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Un expert évalue l'état de votre réseau et choisit la méthode de désembouage la plus adaptée (chimique, mécanique ou combinée) selon l'ancienneté et la configuration de votre installation.</a:t>
            </a:r>
            <a:endParaRPr lang="en-US" sz="1550" dirty="0"/>
          </a:p>
        </p:txBody>
      </p:sp>
      <p:pic>
        <p:nvPicPr>
          <p:cNvPr id="9" name="Image 2" descr="preencoded.png"/>
          <p:cNvPicPr>
            <a:picLocks noChangeAspect="1"/>
          </p:cNvPicPr>
          <p:nvPr/>
        </p:nvPicPr>
        <p:blipFill>
          <a:blip r:embed="rId5"/>
          <a:stretch>
            <a:fillRect/>
          </a:stretch>
        </p:blipFill>
        <p:spPr>
          <a:xfrm>
            <a:off x="9654302" y="3293388"/>
            <a:ext cx="1521738" cy="940475"/>
          </a:xfrm>
          <a:prstGeom prst="rect">
            <a:avLst/>
          </a:prstGeom>
        </p:spPr>
      </p:pic>
      <p:sp>
        <p:nvSpPr>
          <p:cNvPr id="10" name="Text 5"/>
          <p:cNvSpPr/>
          <p:nvPr/>
        </p:nvSpPr>
        <p:spPr>
          <a:xfrm>
            <a:off x="11374398" y="3293388"/>
            <a:ext cx="2462212" cy="620316"/>
          </a:xfrm>
          <a:prstGeom prst="rect">
            <a:avLst/>
          </a:prstGeom>
          <a:noFill/>
          <a:ln/>
        </p:spPr>
        <p:txBody>
          <a:bodyPr wrap="squar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Solutions Préventives</a:t>
            </a:r>
            <a:endParaRPr lang="en-US" sz="1950" dirty="0"/>
          </a:p>
        </p:txBody>
      </p:sp>
      <p:sp>
        <p:nvSpPr>
          <p:cNvPr id="11" name="Text 6"/>
          <p:cNvSpPr/>
          <p:nvPr/>
        </p:nvSpPr>
        <p:spPr>
          <a:xfrm>
            <a:off x="11374398" y="4032766"/>
            <a:ext cx="2462212" cy="1905238"/>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L'installation de filtres magnétiques ou de pots à boues permet de capturer les particules en circulation et de limiter la réapparition des boues dans le temps.</a:t>
            </a:r>
            <a:endParaRPr lang="en-US" sz="1550" dirty="0"/>
          </a:p>
        </p:txBody>
      </p:sp>
      <p:pic>
        <p:nvPicPr>
          <p:cNvPr id="13" name="Image 12">
            <a:extLst>
              <a:ext uri="{FF2B5EF4-FFF2-40B4-BE49-F238E27FC236}">
                <a16:creationId xmlns:a16="http://schemas.microsoft.com/office/drawing/2014/main" id="{91F67BF2-E960-DB51-CB95-6F33746220BE}"/>
              </a:ext>
            </a:extLst>
          </p:cNvPr>
          <p:cNvPicPr>
            <a:picLocks noChangeAspect="1"/>
          </p:cNvPicPr>
          <p:nvPr/>
        </p:nvPicPr>
        <p:blipFill>
          <a:blip r:embed="rId6"/>
          <a:stretch>
            <a:fillRect/>
          </a:stretch>
        </p:blipFill>
        <p:spPr>
          <a:xfrm>
            <a:off x="45746" y="7427423"/>
            <a:ext cx="610237" cy="66772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65785" y="388977"/>
            <a:ext cx="6028134" cy="442079"/>
          </a:xfrm>
          <a:prstGeom prst="rect">
            <a:avLst/>
          </a:prstGeom>
          <a:noFill/>
          <a:ln/>
        </p:spPr>
        <p:txBody>
          <a:bodyPr wrap="none" lIns="0" tIns="0" rIns="0" bIns="0" rtlCol="0" anchor="t"/>
          <a:lstStyle/>
          <a:p>
            <a:pPr marL="0" indent="0" algn="l">
              <a:lnSpc>
                <a:spcPts val="3450"/>
              </a:lnSpc>
              <a:buNone/>
            </a:pPr>
            <a:r>
              <a:rPr lang="en-US" sz="2750" dirty="0">
                <a:solidFill>
                  <a:srgbClr val="F2F2F3"/>
                </a:solidFill>
                <a:latin typeface="Poppins Light" pitchFamily="34" charset="0"/>
                <a:ea typeface="Poppins Light" pitchFamily="34" charset="-122"/>
                <a:cs typeface="Poppins Light" pitchFamily="34" charset="-120"/>
              </a:rPr>
              <a:t>Impact Économique et Écologique</a:t>
            </a:r>
            <a:endParaRPr lang="en-US" sz="2750" dirty="0"/>
          </a:p>
        </p:txBody>
      </p:sp>
      <p:sp>
        <p:nvSpPr>
          <p:cNvPr id="3" name="Text 1"/>
          <p:cNvSpPr/>
          <p:nvPr/>
        </p:nvSpPr>
        <p:spPr>
          <a:xfrm>
            <a:off x="565785" y="1184672"/>
            <a:ext cx="1812012" cy="220980"/>
          </a:xfrm>
          <a:prstGeom prst="rect">
            <a:avLst/>
          </a:prstGeom>
          <a:noFill/>
          <a:ln/>
        </p:spPr>
        <p:txBody>
          <a:bodyPr wrap="none" lIns="0" tIns="0" rIns="0" bIns="0" rtlCol="0" anchor="t"/>
          <a:lstStyle/>
          <a:p>
            <a:pPr marL="0" indent="0" algn="l">
              <a:lnSpc>
                <a:spcPts val="1700"/>
              </a:lnSpc>
              <a:buNone/>
            </a:pPr>
            <a:r>
              <a:rPr lang="en-US" sz="1350" dirty="0">
                <a:solidFill>
                  <a:srgbClr val="F2F2F3"/>
                </a:solidFill>
                <a:latin typeface="Poppins Light" pitchFamily="34" charset="0"/>
                <a:ea typeface="Poppins Light" pitchFamily="34" charset="-122"/>
                <a:cs typeface="Poppins Light" pitchFamily="34" charset="-120"/>
              </a:rPr>
              <a:t>Investissement Initial</a:t>
            </a:r>
            <a:endParaRPr lang="en-US" sz="1350" dirty="0"/>
          </a:p>
        </p:txBody>
      </p:sp>
      <p:sp>
        <p:nvSpPr>
          <p:cNvPr id="4" name="Text 2"/>
          <p:cNvSpPr/>
          <p:nvPr/>
        </p:nvSpPr>
        <p:spPr>
          <a:xfrm>
            <a:off x="565785" y="1547098"/>
            <a:ext cx="6576893" cy="226219"/>
          </a:xfrm>
          <a:prstGeom prst="rect">
            <a:avLst/>
          </a:prstGeom>
          <a:noFill/>
          <a:ln/>
        </p:spPr>
        <p:txBody>
          <a:bodyPr wrap="none" lIns="0" tIns="0" rIns="0" bIns="0" rtlCol="0" anchor="t"/>
          <a:lstStyle/>
          <a:p>
            <a:pPr marL="0" indent="0" algn="l">
              <a:lnSpc>
                <a:spcPts val="1750"/>
              </a:lnSpc>
              <a:buNone/>
            </a:pPr>
            <a:r>
              <a:rPr lang="en-US" sz="1100" dirty="0">
                <a:solidFill>
                  <a:srgbClr val="E5E0DF"/>
                </a:solidFill>
                <a:latin typeface="Roboto Light" pitchFamily="34" charset="0"/>
                <a:ea typeface="Roboto Light" pitchFamily="34" charset="-122"/>
                <a:cs typeface="Roboto Light" pitchFamily="34" charset="-120"/>
              </a:rPr>
              <a:t>Le coût d'un désembouage professionnel se situe généralement entre 500 et 800 euros, variant selon :</a:t>
            </a:r>
            <a:endParaRPr lang="en-US" sz="1100" dirty="0"/>
          </a:p>
        </p:txBody>
      </p:sp>
      <p:sp>
        <p:nvSpPr>
          <p:cNvPr id="5" name="Text 3"/>
          <p:cNvSpPr/>
          <p:nvPr/>
        </p:nvSpPr>
        <p:spPr>
          <a:xfrm>
            <a:off x="565785" y="1900595"/>
            <a:ext cx="6576893" cy="226219"/>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5E0DF"/>
                </a:solidFill>
                <a:latin typeface="Roboto Light" pitchFamily="34" charset="0"/>
                <a:ea typeface="Roboto Light" pitchFamily="34" charset="-122"/>
                <a:cs typeface="Roboto Light" pitchFamily="34" charset="-120"/>
              </a:rPr>
              <a:t>La taille de l'installation (nombre de radiateurs)</a:t>
            </a:r>
            <a:endParaRPr lang="en-US" sz="1100" dirty="0"/>
          </a:p>
        </p:txBody>
      </p:sp>
      <p:sp>
        <p:nvSpPr>
          <p:cNvPr id="6" name="Text 4"/>
          <p:cNvSpPr/>
          <p:nvPr/>
        </p:nvSpPr>
        <p:spPr>
          <a:xfrm>
            <a:off x="565785" y="2176224"/>
            <a:ext cx="6576893" cy="226219"/>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5E0DF"/>
                </a:solidFill>
                <a:latin typeface="Roboto Light" pitchFamily="34" charset="0"/>
                <a:ea typeface="Roboto Light" pitchFamily="34" charset="-122"/>
                <a:cs typeface="Roboto Light" pitchFamily="34" charset="-120"/>
              </a:rPr>
              <a:t>L'état d'encrassement du réseau</a:t>
            </a:r>
            <a:endParaRPr lang="en-US" sz="1100" dirty="0"/>
          </a:p>
        </p:txBody>
      </p:sp>
      <p:sp>
        <p:nvSpPr>
          <p:cNvPr id="7" name="Text 5"/>
          <p:cNvSpPr/>
          <p:nvPr/>
        </p:nvSpPr>
        <p:spPr>
          <a:xfrm>
            <a:off x="565785" y="2451854"/>
            <a:ext cx="6576893" cy="226219"/>
          </a:xfrm>
          <a:prstGeom prst="rect">
            <a:avLst/>
          </a:prstGeom>
          <a:noFill/>
          <a:ln/>
        </p:spPr>
        <p:txBody>
          <a:bodyPr wrap="none" lIns="0" tIns="0" rIns="0" bIns="0" rtlCol="0" anchor="t"/>
          <a:lstStyle/>
          <a:p>
            <a:pPr marL="342900" indent="-342900" algn="l">
              <a:lnSpc>
                <a:spcPts val="1750"/>
              </a:lnSpc>
              <a:buSzPct val="100000"/>
              <a:buChar char="•"/>
            </a:pPr>
            <a:r>
              <a:rPr lang="en-US" sz="1100" dirty="0">
                <a:solidFill>
                  <a:srgbClr val="E5E0DF"/>
                </a:solidFill>
                <a:latin typeface="Roboto Light" pitchFamily="34" charset="0"/>
                <a:ea typeface="Roboto Light" pitchFamily="34" charset="-122"/>
                <a:cs typeface="Roboto Light" pitchFamily="34" charset="-120"/>
              </a:rPr>
              <a:t>La technique employée (chimique ou hydrodynamique)</a:t>
            </a:r>
            <a:endParaRPr lang="en-US" sz="1100" dirty="0"/>
          </a:p>
        </p:txBody>
      </p:sp>
      <p:sp>
        <p:nvSpPr>
          <p:cNvPr id="8" name="Text 6"/>
          <p:cNvSpPr/>
          <p:nvPr/>
        </p:nvSpPr>
        <p:spPr>
          <a:xfrm>
            <a:off x="565785" y="2819519"/>
            <a:ext cx="2236232" cy="220980"/>
          </a:xfrm>
          <a:prstGeom prst="rect">
            <a:avLst/>
          </a:prstGeom>
          <a:noFill/>
          <a:ln/>
        </p:spPr>
        <p:txBody>
          <a:bodyPr wrap="none" lIns="0" tIns="0" rIns="0" bIns="0" rtlCol="0" anchor="t"/>
          <a:lstStyle/>
          <a:p>
            <a:pPr marL="0" indent="0" algn="l">
              <a:lnSpc>
                <a:spcPts val="1700"/>
              </a:lnSpc>
              <a:buNone/>
            </a:pPr>
            <a:r>
              <a:rPr lang="en-US" sz="1350" dirty="0">
                <a:solidFill>
                  <a:srgbClr val="F2F2F3"/>
                </a:solidFill>
                <a:latin typeface="Poppins Light" pitchFamily="34" charset="0"/>
                <a:ea typeface="Poppins Light" pitchFamily="34" charset="-122"/>
                <a:cs typeface="Poppins Light" pitchFamily="34" charset="-120"/>
              </a:rPr>
              <a:t>Retour sur Investissement</a:t>
            </a:r>
            <a:endParaRPr lang="en-US" sz="1350" dirty="0"/>
          </a:p>
        </p:txBody>
      </p:sp>
      <p:sp>
        <p:nvSpPr>
          <p:cNvPr id="9" name="Text 7"/>
          <p:cNvSpPr/>
          <p:nvPr/>
        </p:nvSpPr>
        <p:spPr>
          <a:xfrm>
            <a:off x="565785" y="3181945"/>
            <a:ext cx="6576893" cy="452438"/>
          </a:xfrm>
          <a:prstGeom prst="rect">
            <a:avLst/>
          </a:prstGeom>
          <a:noFill/>
          <a:ln/>
        </p:spPr>
        <p:txBody>
          <a:bodyPr wrap="square" lIns="0" tIns="0" rIns="0" bIns="0" rtlCol="0" anchor="t"/>
          <a:lstStyle/>
          <a:p>
            <a:pPr marL="0" indent="0" algn="l">
              <a:lnSpc>
                <a:spcPts val="1750"/>
              </a:lnSpc>
              <a:buNone/>
            </a:pPr>
            <a:r>
              <a:rPr lang="en-US" sz="1100" dirty="0">
                <a:solidFill>
                  <a:srgbClr val="E5E0DF"/>
                </a:solidFill>
                <a:latin typeface="Roboto Light" pitchFamily="34" charset="0"/>
                <a:ea typeface="Roboto Light" pitchFamily="34" charset="-122"/>
                <a:cs typeface="Roboto Light" pitchFamily="34" charset="-120"/>
              </a:rPr>
              <a:t>Cet investissement est généralement amorti en 2 à 3 ans grâce aux économies d'énergie réalisées (jusqu'à 15% sur la facture annuelle de chauffage).</a:t>
            </a:r>
            <a:endParaRPr lang="en-US" sz="1100" dirty="0"/>
          </a:p>
        </p:txBody>
      </p:sp>
      <p:pic>
        <p:nvPicPr>
          <p:cNvPr id="10" name="Image 0" descr="preencoded.png"/>
          <p:cNvPicPr>
            <a:picLocks noChangeAspect="1"/>
          </p:cNvPicPr>
          <p:nvPr/>
        </p:nvPicPr>
        <p:blipFill>
          <a:blip r:embed="rId3"/>
          <a:stretch>
            <a:fillRect/>
          </a:stretch>
        </p:blipFill>
        <p:spPr>
          <a:xfrm>
            <a:off x="7495342" y="1202293"/>
            <a:ext cx="6576893" cy="6576893"/>
          </a:xfrm>
          <a:prstGeom prst="rect">
            <a:avLst/>
          </a:prstGeom>
        </p:spPr>
      </p:pic>
      <p:sp>
        <p:nvSpPr>
          <p:cNvPr id="11" name="Text 8"/>
          <p:cNvSpPr/>
          <p:nvPr/>
        </p:nvSpPr>
        <p:spPr>
          <a:xfrm>
            <a:off x="7495342" y="7938254"/>
            <a:ext cx="2275403" cy="220980"/>
          </a:xfrm>
          <a:prstGeom prst="rect">
            <a:avLst/>
          </a:prstGeom>
          <a:noFill/>
          <a:ln/>
        </p:spPr>
        <p:txBody>
          <a:bodyPr wrap="none" lIns="0" tIns="0" rIns="0" bIns="0" rtlCol="0" anchor="t"/>
          <a:lstStyle/>
          <a:p>
            <a:pPr marL="0" indent="0" algn="l">
              <a:lnSpc>
                <a:spcPts val="1700"/>
              </a:lnSpc>
              <a:buNone/>
            </a:pPr>
            <a:r>
              <a:rPr lang="en-US" sz="1350" dirty="0">
                <a:solidFill>
                  <a:srgbClr val="F2F2F3"/>
                </a:solidFill>
                <a:latin typeface="Poppins Light" pitchFamily="34" charset="0"/>
                <a:ea typeface="Poppins Light" pitchFamily="34" charset="-122"/>
                <a:cs typeface="Poppins Light" pitchFamily="34" charset="-120"/>
              </a:rPr>
              <a:t>Bénéfice Environnemental</a:t>
            </a:r>
            <a:endParaRPr lang="en-US" sz="1350" dirty="0"/>
          </a:p>
        </p:txBody>
      </p:sp>
      <p:sp>
        <p:nvSpPr>
          <p:cNvPr id="12" name="Text 9"/>
          <p:cNvSpPr/>
          <p:nvPr/>
        </p:nvSpPr>
        <p:spPr>
          <a:xfrm>
            <a:off x="7495342" y="8300680"/>
            <a:ext cx="6576893" cy="452438"/>
          </a:xfrm>
          <a:prstGeom prst="rect">
            <a:avLst/>
          </a:prstGeom>
          <a:noFill/>
          <a:ln/>
        </p:spPr>
        <p:txBody>
          <a:bodyPr wrap="square" lIns="0" tIns="0" rIns="0" bIns="0" rtlCol="0" anchor="t"/>
          <a:lstStyle/>
          <a:p>
            <a:pPr marL="0" indent="0" algn="l">
              <a:lnSpc>
                <a:spcPts val="1750"/>
              </a:lnSpc>
              <a:buNone/>
            </a:pPr>
            <a:r>
              <a:rPr lang="en-US" sz="1100" dirty="0">
                <a:solidFill>
                  <a:srgbClr val="E5E0DF"/>
                </a:solidFill>
                <a:latin typeface="Roboto Light" pitchFamily="34" charset="0"/>
                <a:ea typeface="Roboto Light" pitchFamily="34" charset="-122"/>
                <a:cs typeface="Roboto Light" pitchFamily="34" charset="-120"/>
              </a:rPr>
              <a:t>Un système désembouage consomme moins d'énergie, réduisant ainsi votre empreinte carbone. Pour une maison moyenne, cela peut représenter une réduction de plusieurs centaines de kilos de CO₂ par an.</a:t>
            </a:r>
            <a:endParaRPr lang="en-US" sz="1100" dirty="0"/>
          </a:p>
        </p:txBody>
      </p:sp>
      <p:pic>
        <p:nvPicPr>
          <p:cNvPr id="14" name="Image 13">
            <a:extLst>
              <a:ext uri="{FF2B5EF4-FFF2-40B4-BE49-F238E27FC236}">
                <a16:creationId xmlns:a16="http://schemas.microsoft.com/office/drawing/2014/main" id="{DBDDAF0E-57AB-760A-F778-3E2FB3143CA1}"/>
              </a:ext>
            </a:extLst>
          </p:cNvPr>
          <p:cNvPicPr>
            <a:picLocks noChangeAspect="1"/>
          </p:cNvPicPr>
          <p:nvPr/>
        </p:nvPicPr>
        <p:blipFill>
          <a:blip r:embed="rId4"/>
          <a:stretch>
            <a:fillRect/>
          </a:stretch>
        </p:blipFill>
        <p:spPr>
          <a:xfrm>
            <a:off x="115789" y="7415896"/>
            <a:ext cx="679342" cy="7433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584597"/>
            <a:ext cx="13042821" cy="1240155"/>
          </a:xfrm>
          <a:prstGeom prst="rect">
            <a:avLst/>
          </a:prstGeom>
          <a:noFill/>
          <a:ln/>
        </p:spPr>
        <p:txBody>
          <a:bodyPr wrap="square" lIns="0" tIns="0" rIns="0" bIns="0" rtlCol="0" anchor="t"/>
          <a:lstStyle/>
          <a:p>
            <a:pPr marL="0" indent="0" algn="l">
              <a:lnSpc>
                <a:spcPts val="4850"/>
              </a:lnSpc>
              <a:buNone/>
            </a:pPr>
            <a:r>
              <a:rPr lang="en-US" sz="3900" dirty="0">
                <a:solidFill>
                  <a:srgbClr val="F2F2F3"/>
                </a:solidFill>
                <a:latin typeface="Poppins Light" pitchFamily="34" charset="0"/>
                <a:ea typeface="Poppins Light" pitchFamily="34" charset="-122"/>
                <a:cs typeface="Poppins Light" pitchFamily="34" charset="-120"/>
              </a:rPr>
              <a:t>Conclusion : Un Geste Essentiel pour un Chauffage Performant et Durable</a:t>
            </a:r>
            <a:endParaRPr lang="en-US" sz="3900" dirty="0"/>
          </a:p>
        </p:txBody>
      </p:sp>
      <p:sp>
        <p:nvSpPr>
          <p:cNvPr id="3" name="Text 1"/>
          <p:cNvSpPr/>
          <p:nvPr/>
        </p:nvSpPr>
        <p:spPr>
          <a:xfrm>
            <a:off x="2254091" y="2597468"/>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E5E0DF"/>
                </a:solidFill>
                <a:latin typeface="Poppins Light" pitchFamily="34" charset="0"/>
                <a:ea typeface="Poppins Light" pitchFamily="34" charset="-122"/>
                <a:cs typeface="Poppins Light" pitchFamily="34" charset="-120"/>
              </a:rPr>
              <a:t>Confort Optimal</a:t>
            </a:r>
            <a:endParaRPr lang="en-US" sz="1950" dirty="0"/>
          </a:p>
        </p:txBody>
      </p:sp>
      <p:sp>
        <p:nvSpPr>
          <p:cNvPr id="4" name="Text 2"/>
          <p:cNvSpPr/>
          <p:nvPr/>
        </p:nvSpPr>
        <p:spPr>
          <a:xfrm>
            <a:off x="793790" y="3026688"/>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E5E0DF"/>
                </a:solidFill>
                <a:latin typeface="Roboto Light" pitchFamily="34" charset="0"/>
                <a:ea typeface="Roboto Light" pitchFamily="34" charset="-122"/>
                <a:cs typeface="Roboto Light" pitchFamily="34" charset="-120"/>
              </a:rPr>
              <a:t>Température homogène dans toutes les pièces, meilleure réactivité du système et absence de bruits désagréables.</a:t>
            </a:r>
            <a:endParaRPr lang="en-US" sz="1550" dirty="0"/>
          </a:p>
        </p:txBody>
      </p:sp>
      <p:pic>
        <p:nvPicPr>
          <p:cNvPr id="5" name="Image 0" descr="preencoded.png"/>
          <p:cNvPicPr>
            <a:picLocks noChangeAspect="1"/>
          </p:cNvPicPr>
          <p:nvPr/>
        </p:nvPicPr>
        <p:blipFill>
          <a:blip r:embed="rId3"/>
          <a:stretch>
            <a:fillRect/>
          </a:stretch>
        </p:blipFill>
        <p:spPr>
          <a:xfrm>
            <a:off x="5032653" y="2221587"/>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47864" y="3011269"/>
            <a:ext cx="296942" cy="371118"/>
          </a:xfrm>
          <a:prstGeom prst="rect">
            <a:avLst/>
          </a:prstGeom>
        </p:spPr>
      </p:pic>
      <p:sp>
        <p:nvSpPr>
          <p:cNvPr id="7" name="Text 3"/>
          <p:cNvSpPr/>
          <p:nvPr/>
        </p:nvSpPr>
        <p:spPr>
          <a:xfrm>
            <a:off x="9895284" y="2597468"/>
            <a:ext cx="2681526" cy="310158"/>
          </a:xfrm>
          <a:prstGeom prst="rect">
            <a:avLst/>
          </a:prstGeom>
          <a:noFill/>
          <a:ln/>
        </p:spPr>
        <p:txBody>
          <a:bodyPr wrap="non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Protection du Matériel</a:t>
            </a:r>
            <a:endParaRPr lang="en-US" sz="1950" dirty="0"/>
          </a:p>
        </p:txBody>
      </p:sp>
      <p:sp>
        <p:nvSpPr>
          <p:cNvPr id="8" name="Text 4"/>
          <p:cNvSpPr/>
          <p:nvPr/>
        </p:nvSpPr>
        <p:spPr>
          <a:xfrm>
            <a:off x="9895284" y="3026688"/>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Préservation de la chaudière et des composants contre l'usure prématurée, réduction des risques de pannes coûteuses.</a:t>
            </a:r>
            <a:endParaRPr lang="en-US" sz="1550" dirty="0"/>
          </a:p>
        </p:txBody>
      </p:sp>
      <p:pic>
        <p:nvPicPr>
          <p:cNvPr id="9" name="Image 2" descr="preencoded.png"/>
          <p:cNvPicPr>
            <a:picLocks noChangeAspect="1"/>
          </p:cNvPicPr>
          <p:nvPr/>
        </p:nvPicPr>
        <p:blipFill>
          <a:blip r:embed="rId5"/>
          <a:stretch>
            <a:fillRect/>
          </a:stretch>
        </p:blipFill>
        <p:spPr>
          <a:xfrm>
            <a:off x="5032653" y="2221587"/>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73738" y="3399770"/>
            <a:ext cx="296942" cy="371118"/>
          </a:xfrm>
          <a:prstGeom prst="rect">
            <a:avLst/>
          </a:prstGeom>
        </p:spPr>
      </p:pic>
      <p:sp>
        <p:nvSpPr>
          <p:cNvPr id="11" name="Text 5"/>
          <p:cNvSpPr/>
          <p:nvPr/>
        </p:nvSpPr>
        <p:spPr>
          <a:xfrm>
            <a:off x="9895284" y="5028724"/>
            <a:ext cx="3110270" cy="310158"/>
          </a:xfrm>
          <a:prstGeom prst="rect">
            <a:avLst/>
          </a:prstGeom>
          <a:noFill/>
          <a:ln/>
        </p:spPr>
        <p:txBody>
          <a:bodyPr wrap="none" lIns="0" tIns="0" rIns="0" bIns="0" rtlCol="0" anchor="t"/>
          <a:lstStyle/>
          <a:p>
            <a:pPr marL="0" indent="0" algn="l">
              <a:lnSpc>
                <a:spcPts val="2400"/>
              </a:lnSpc>
              <a:buNone/>
            </a:pPr>
            <a:r>
              <a:rPr lang="en-US" sz="1950" dirty="0">
                <a:solidFill>
                  <a:srgbClr val="E5E0DF"/>
                </a:solidFill>
                <a:latin typeface="Poppins Light" pitchFamily="34" charset="0"/>
                <a:ea typeface="Poppins Light" pitchFamily="34" charset="-122"/>
                <a:cs typeface="Poppins Light" pitchFamily="34" charset="-120"/>
              </a:rPr>
              <a:t>Économies Substantielles</a:t>
            </a:r>
            <a:endParaRPr lang="en-US" sz="1950" dirty="0"/>
          </a:p>
        </p:txBody>
      </p:sp>
      <p:sp>
        <p:nvSpPr>
          <p:cNvPr id="12" name="Text 6"/>
          <p:cNvSpPr/>
          <p:nvPr/>
        </p:nvSpPr>
        <p:spPr>
          <a:xfrm>
            <a:off x="9895284" y="5457944"/>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E5E0DF"/>
                </a:solidFill>
                <a:latin typeface="Roboto Light" pitchFamily="34" charset="0"/>
                <a:ea typeface="Roboto Light" pitchFamily="34" charset="-122"/>
                <a:cs typeface="Roboto Light" pitchFamily="34" charset="-120"/>
              </a:rPr>
              <a:t>Réduction des factures d'énergie et des frais de réparation, optimisation de la durée de vie de l'installation.</a:t>
            </a:r>
            <a:endParaRPr lang="en-US" sz="1550" dirty="0"/>
          </a:p>
        </p:txBody>
      </p:sp>
      <p:pic>
        <p:nvPicPr>
          <p:cNvPr id="13" name="Image 4" descr="preencoded.png"/>
          <p:cNvPicPr>
            <a:picLocks noChangeAspect="1"/>
          </p:cNvPicPr>
          <p:nvPr/>
        </p:nvPicPr>
        <p:blipFill>
          <a:blip r:embed="rId7"/>
          <a:stretch>
            <a:fillRect/>
          </a:stretch>
        </p:blipFill>
        <p:spPr>
          <a:xfrm>
            <a:off x="5032653" y="2221587"/>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85237" y="5625644"/>
            <a:ext cx="296942" cy="371118"/>
          </a:xfrm>
          <a:prstGeom prst="rect">
            <a:avLst/>
          </a:prstGeom>
        </p:spPr>
      </p:pic>
      <p:sp>
        <p:nvSpPr>
          <p:cNvPr id="15" name="Text 7"/>
          <p:cNvSpPr/>
          <p:nvPr/>
        </p:nvSpPr>
        <p:spPr>
          <a:xfrm>
            <a:off x="2254091" y="5028724"/>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E5E0DF"/>
                </a:solidFill>
                <a:latin typeface="Poppins Light" pitchFamily="34" charset="0"/>
                <a:ea typeface="Poppins Light" pitchFamily="34" charset="-122"/>
                <a:cs typeface="Poppins Light" pitchFamily="34" charset="-120"/>
              </a:rPr>
              <a:t>Impact Écologique</a:t>
            </a:r>
            <a:endParaRPr lang="en-US" sz="1950" dirty="0"/>
          </a:p>
        </p:txBody>
      </p:sp>
      <p:sp>
        <p:nvSpPr>
          <p:cNvPr id="16" name="Text 8"/>
          <p:cNvSpPr/>
          <p:nvPr/>
        </p:nvSpPr>
        <p:spPr>
          <a:xfrm>
            <a:off x="793790" y="5457944"/>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E5E0DF"/>
                </a:solidFill>
                <a:latin typeface="Roboto Light" pitchFamily="34" charset="0"/>
                <a:ea typeface="Roboto Light" pitchFamily="34" charset="-122"/>
                <a:cs typeface="Roboto Light" pitchFamily="34" charset="-120"/>
              </a:rPr>
              <a:t>Diminution de la consommation énergétique et des émissions de CO₂ associées au chauffage domestique.</a:t>
            </a:r>
            <a:endParaRPr lang="en-US" sz="1550" dirty="0"/>
          </a:p>
        </p:txBody>
      </p:sp>
      <p:pic>
        <p:nvPicPr>
          <p:cNvPr id="17" name="Image 6" descr="preencoded.png"/>
          <p:cNvPicPr>
            <a:picLocks noChangeAspect="1"/>
          </p:cNvPicPr>
          <p:nvPr/>
        </p:nvPicPr>
        <p:blipFill>
          <a:blip r:embed="rId9"/>
          <a:stretch>
            <a:fillRect/>
          </a:stretch>
        </p:blipFill>
        <p:spPr>
          <a:xfrm>
            <a:off x="5032653" y="2221587"/>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59363" y="5237143"/>
            <a:ext cx="296942" cy="371118"/>
          </a:xfrm>
          <a:prstGeom prst="rect">
            <a:avLst/>
          </a:prstGeom>
        </p:spPr>
      </p:pic>
      <p:sp>
        <p:nvSpPr>
          <p:cNvPr id="19" name="Text 9"/>
          <p:cNvSpPr/>
          <p:nvPr/>
        </p:nvSpPr>
        <p:spPr>
          <a:xfrm>
            <a:off x="793790" y="7009805"/>
            <a:ext cx="13042821" cy="635079"/>
          </a:xfrm>
          <a:prstGeom prst="rect">
            <a:avLst/>
          </a:prstGeom>
          <a:noFill/>
          <a:ln/>
        </p:spPr>
        <p:txBody>
          <a:bodyPr wrap="square" lIns="0" tIns="0" rIns="0" bIns="0" rtlCol="0" anchor="t"/>
          <a:lstStyle/>
          <a:p>
            <a:pPr marL="0" indent="0" algn="ctr">
              <a:lnSpc>
                <a:spcPts val="2500"/>
              </a:lnSpc>
              <a:buNone/>
            </a:pPr>
            <a:r>
              <a:rPr lang="en-US" sz="1550" dirty="0">
                <a:solidFill>
                  <a:srgbClr val="E5E0DF"/>
                </a:solidFill>
                <a:latin typeface="Roboto Light" pitchFamily="34" charset="0"/>
                <a:ea typeface="Roboto Light" pitchFamily="34" charset="-122"/>
                <a:cs typeface="Roboto Light" pitchFamily="34" charset="-120"/>
              </a:rPr>
              <a:t>N'attendez pas que votre installation présente des dysfonctionnements : le désembouage préventif est la clé d'un système de chauffage efficace, économique et durable.</a:t>
            </a:r>
            <a:endParaRPr lang="en-US" sz="1550" dirty="0"/>
          </a:p>
        </p:txBody>
      </p:sp>
      <p:pic>
        <p:nvPicPr>
          <p:cNvPr id="21" name="Image 20">
            <a:extLst>
              <a:ext uri="{FF2B5EF4-FFF2-40B4-BE49-F238E27FC236}">
                <a16:creationId xmlns:a16="http://schemas.microsoft.com/office/drawing/2014/main" id="{49FD00D5-AD4A-FEC5-ED95-50D27F443740}"/>
              </a:ext>
            </a:extLst>
          </p:cNvPr>
          <p:cNvPicPr>
            <a:picLocks noChangeAspect="1"/>
          </p:cNvPicPr>
          <p:nvPr/>
        </p:nvPicPr>
        <p:blipFill>
          <a:blip r:embed="rId11"/>
          <a:stretch>
            <a:fillRect/>
          </a:stretch>
        </p:blipFill>
        <p:spPr>
          <a:xfrm>
            <a:off x="13836610" y="7327344"/>
            <a:ext cx="715617" cy="78303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934</Words>
  <Application>Microsoft Office PowerPoint</Application>
  <PresentationFormat>Personnalisé</PresentationFormat>
  <Paragraphs>85</Paragraphs>
  <Slides>10</Slides>
  <Notes>10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Poppins Light</vt:lpstr>
      <vt:lpstr>Roboto Light</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artoi</dc:creator>
  <cp:lastModifiedBy>artoisplomberie62@outlook.fr</cp:lastModifiedBy>
  <cp:revision>2</cp:revision>
  <dcterms:created xsi:type="dcterms:W3CDTF">2025-08-23T15:43:25Z</dcterms:created>
  <dcterms:modified xsi:type="dcterms:W3CDTF">2025-08-24T06:26:30Z</dcterms:modified>
</cp:coreProperties>
</file>